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6" r:id="rId4"/>
    <p:sldId id="259" r:id="rId5"/>
    <p:sldId id="261" r:id="rId6"/>
    <p:sldId id="262" r:id="rId7"/>
    <p:sldId id="263" r:id="rId8"/>
    <p:sldId id="265" r:id="rId9"/>
    <p:sldId id="271" r:id="rId10"/>
    <p:sldId id="266" r:id="rId11"/>
    <p:sldId id="269" r:id="rId12"/>
    <p:sldId id="273" r:id="rId13"/>
    <p:sldId id="270" r:id="rId14"/>
    <p:sldId id="274" r:id="rId15"/>
    <p:sldId id="275" r:id="rId16"/>
    <p:sldId id="279"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EE9FB73-680A-4840-B25A-854A4FAB36B6}">
          <p14:sldIdLst>
            <p14:sldId id="256"/>
            <p14:sldId id="277"/>
            <p14:sldId id="276"/>
            <p14:sldId id="259"/>
            <p14:sldId id="261"/>
            <p14:sldId id="262"/>
            <p14:sldId id="263"/>
            <p14:sldId id="265"/>
            <p14:sldId id="271"/>
            <p14:sldId id="266"/>
            <p14:sldId id="269"/>
            <p14:sldId id="273"/>
            <p14:sldId id="270"/>
            <p14:sldId id="274"/>
            <p14:sldId id="275"/>
            <p14:sldId id="279"/>
            <p14:sldId id="278"/>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42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24B666-DE9B-96BB-7BEA-DF799A3C8B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97ED881-124C-5A3A-7B9E-D81B47B36D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A199BFD-5E63-CFA7-41B7-80C465B4B7AA}"/>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5" name="Footer Placeholder 4">
            <a:extLst>
              <a:ext uri="{FF2B5EF4-FFF2-40B4-BE49-F238E27FC236}">
                <a16:creationId xmlns:a16="http://schemas.microsoft.com/office/drawing/2014/main" xmlns="" id="{D8CB078A-B283-368D-8BFA-3F026A15FB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4A83470-E3DE-37E0-0625-BB9E9519322F}"/>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31069214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92DA41-15E7-28BB-0A80-9349EB1C38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1A15567-5AC9-C9B1-9245-0D833C5F1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5F988F-47EA-2BBD-0F7F-B4A4BC740C96}"/>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5" name="Footer Placeholder 4">
            <a:extLst>
              <a:ext uri="{FF2B5EF4-FFF2-40B4-BE49-F238E27FC236}">
                <a16:creationId xmlns:a16="http://schemas.microsoft.com/office/drawing/2014/main" xmlns="" id="{3A1C26B0-5E29-8E91-DB1C-6CD5B685DC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11E5E2E2-3363-6CFF-DDBD-8B1C36CA7C85}"/>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178510880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607E67D-EBFF-A219-BA79-E4D143AB22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0F1EA9-AD4B-1362-F30F-8A99FB79E6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517565-1A5A-EA39-F77E-44DBA1192FA1}"/>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5" name="Footer Placeholder 4">
            <a:extLst>
              <a:ext uri="{FF2B5EF4-FFF2-40B4-BE49-F238E27FC236}">
                <a16:creationId xmlns:a16="http://schemas.microsoft.com/office/drawing/2014/main" xmlns="" id="{FE3EAA26-7377-5483-22CE-BB0CB00763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64FB49F-A8E0-991D-47AF-5BE831E87CA1}"/>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23890957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FC1797-DAAF-F1FA-ECBD-5A06D95AA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F1A9F1-26C3-89CC-5882-53CD5B64A0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DB8D7F-C64E-40D0-B541-FAADC7AD71A7}"/>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5" name="Footer Placeholder 4">
            <a:extLst>
              <a:ext uri="{FF2B5EF4-FFF2-40B4-BE49-F238E27FC236}">
                <a16:creationId xmlns:a16="http://schemas.microsoft.com/office/drawing/2014/main" xmlns="" id="{1F25C3FC-D49A-B68F-585C-0953E2956D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0E9779B-B0E9-1451-BEF8-FC056BA5DAAD}"/>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17889480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09413-5FE1-F271-7D60-62B3C8E332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E89D3A9-07AE-282B-1947-DD549682B3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735D5BD-5F64-9373-86BD-63BE3E74A7A7}"/>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5" name="Footer Placeholder 4">
            <a:extLst>
              <a:ext uri="{FF2B5EF4-FFF2-40B4-BE49-F238E27FC236}">
                <a16:creationId xmlns:a16="http://schemas.microsoft.com/office/drawing/2014/main" xmlns="" id="{63AF9D93-43D0-A1C6-3151-EBAB1D024E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1967D97-5D34-741B-12CF-8AA80B9F964B}"/>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32129827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E16CA0-D22F-C2FD-18BA-C968AA05A3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98DCE8-0511-0CEA-D949-A4A78FCE7B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48C91E0-BF6F-C127-2F9C-84B9E3AEA2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A7068C5-0E8C-2681-7F1A-CEAAB13B9AFE}"/>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6" name="Footer Placeholder 5">
            <a:extLst>
              <a:ext uri="{FF2B5EF4-FFF2-40B4-BE49-F238E27FC236}">
                <a16:creationId xmlns:a16="http://schemas.microsoft.com/office/drawing/2014/main" xmlns="" id="{650B5B75-BBDA-7591-1835-0DE5E236EA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13BA8258-CD28-902E-DAF2-D025C03E2A0C}"/>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230448358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A53339-E35C-C4C6-FF4F-D9D89DCA3E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F73C06F-1D17-C114-C1D7-2328C8FD1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9A460A9-5BFD-D4F6-49E8-D19314F5F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24BD04B-CC3C-4338-9AF3-E308A46542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7E0693B-ABD8-B4EC-6B03-57E7425459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773D94F-164D-5076-778A-2DA51ACFDF16}"/>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8" name="Footer Placeholder 7">
            <a:extLst>
              <a:ext uri="{FF2B5EF4-FFF2-40B4-BE49-F238E27FC236}">
                <a16:creationId xmlns:a16="http://schemas.microsoft.com/office/drawing/2014/main" xmlns="" id="{6FDCF362-D785-F64C-C575-C2003AF6D15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45834B9E-83EE-C04F-60A0-B40216050D31}"/>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402805318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7AC4A-E9D9-9A36-91C6-F2C9E5F72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93C0858-2DE4-2C91-1DFB-6430FCB3E7ED}"/>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4" name="Footer Placeholder 3">
            <a:extLst>
              <a:ext uri="{FF2B5EF4-FFF2-40B4-BE49-F238E27FC236}">
                <a16:creationId xmlns:a16="http://schemas.microsoft.com/office/drawing/2014/main" xmlns="" id="{A77D612C-0C66-4B62-6BCD-D1020E5CBCE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3D44AF6F-DFC6-F920-C7AD-D2533625C2E4}"/>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693521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67BDE4E-7697-27DD-B514-50ECF0FE955A}"/>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3" name="Footer Placeholder 2">
            <a:extLst>
              <a:ext uri="{FF2B5EF4-FFF2-40B4-BE49-F238E27FC236}">
                <a16:creationId xmlns:a16="http://schemas.microsoft.com/office/drawing/2014/main" xmlns="" id="{9E50A6DC-B826-D6F0-2654-2E817D48873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9ECCCDA7-B758-9518-8790-D068F0D9832E}"/>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83693949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C4DC4A-8411-E4F6-7310-B3549A9E63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043D122-DE6A-E219-4145-EE55F48959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EDD0B5D-2DDA-311E-CCD4-A2DEAD2F9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297C81-4CAB-0F5F-E502-3336E824DE8A}"/>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6" name="Footer Placeholder 5">
            <a:extLst>
              <a:ext uri="{FF2B5EF4-FFF2-40B4-BE49-F238E27FC236}">
                <a16:creationId xmlns:a16="http://schemas.microsoft.com/office/drawing/2014/main" xmlns="" id="{D9BD5A99-5B94-0AE1-C7D0-7EE9BFC624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578A9C2A-8475-9682-B0BB-AE98F2616FD8}"/>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82149604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E40D3-678F-6DC6-25B5-0F39BFDD6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90B9EE6-D64F-A509-CE4C-9775461106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CCF96325-DE9D-413B-8CFD-5CF314266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3DF9AED-8A16-2579-DDFE-76779697DD37}"/>
              </a:ext>
            </a:extLst>
          </p:cNvPr>
          <p:cNvSpPr>
            <a:spLocks noGrp="1"/>
          </p:cNvSpPr>
          <p:nvPr>
            <p:ph type="dt" sz="half" idx="10"/>
          </p:nvPr>
        </p:nvSpPr>
        <p:spPr/>
        <p:txBody>
          <a:bodyPr/>
          <a:lstStyle/>
          <a:p>
            <a:fld id="{9F027B55-B18F-4612-86BF-C0CC0BFAC870}" type="datetimeFigureOut">
              <a:rPr lang="en-US" smtClean="0"/>
              <a:t>5/16/2022</a:t>
            </a:fld>
            <a:endParaRPr lang="en-US" dirty="0"/>
          </a:p>
        </p:txBody>
      </p:sp>
      <p:sp>
        <p:nvSpPr>
          <p:cNvPr id="6" name="Footer Placeholder 5">
            <a:extLst>
              <a:ext uri="{FF2B5EF4-FFF2-40B4-BE49-F238E27FC236}">
                <a16:creationId xmlns:a16="http://schemas.microsoft.com/office/drawing/2014/main" xmlns="" id="{79BD413A-EB44-BC69-7DF0-985EB3E56C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545DB569-69FF-057D-DCC8-6AD658108C03}"/>
              </a:ext>
            </a:extLst>
          </p:cNvPr>
          <p:cNvSpPr>
            <a:spLocks noGrp="1"/>
          </p:cNvSpPr>
          <p:nvPr>
            <p:ph type="sldNum" sz="quarter" idx="12"/>
          </p:nvPr>
        </p:nvSpPr>
        <p:spPr/>
        <p:txBody>
          <a:bodyPr/>
          <a:lstStyle/>
          <a:p>
            <a:fld id="{5DE95DF4-EC54-4DAA-92AC-DFDC3BFA49BE}" type="slidenum">
              <a:rPr lang="en-US" smtClean="0"/>
              <a:t>‹#›</a:t>
            </a:fld>
            <a:endParaRPr lang="en-US" dirty="0"/>
          </a:p>
        </p:txBody>
      </p:sp>
    </p:spTree>
    <p:extLst>
      <p:ext uri="{BB962C8B-B14F-4D97-AF65-F5344CB8AC3E}">
        <p14:creationId xmlns:p14="http://schemas.microsoft.com/office/powerpoint/2010/main" val="7081675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26F5DAC-6CD8-EA96-92E0-D1ACC2B7D7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64E1B51-8DE0-5A24-2A27-DFF393F79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156870-30A6-0CE9-F19A-23C1D0FC27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27B55-B18F-4612-86BF-C0CC0BFAC870}" type="datetimeFigureOut">
              <a:rPr lang="en-US" smtClean="0"/>
              <a:t>5/16/2022</a:t>
            </a:fld>
            <a:endParaRPr lang="en-US" dirty="0"/>
          </a:p>
        </p:txBody>
      </p:sp>
      <p:sp>
        <p:nvSpPr>
          <p:cNvPr id="5" name="Footer Placeholder 4">
            <a:extLst>
              <a:ext uri="{FF2B5EF4-FFF2-40B4-BE49-F238E27FC236}">
                <a16:creationId xmlns:a16="http://schemas.microsoft.com/office/drawing/2014/main" xmlns="" id="{8B146899-8B0E-344F-0C35-1E1A496651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F5C88CB3-CAC1-A63B-73F2-D11691B5B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95DF4-EC54-4DAA-92AC-DFDC3BFA49BE}" type="slidenum">
              <a:rPr lang="en-US" smtClean="0"/>
              <a:t>‹#›</a:t>
            </a:fld>
            <a:endParaRPr lang="en-US" dirty="0"/>
          </a:p>
        </p:txBody>
      </p:sp>
    </p:spTree>
    <p:extLst>
      <p:ext uri="{BB962C8B-B14F-4D97-AF65-F5344CB8AC3E}">
        <p14:creationId xmlns:p14="http://schemas.microsoft.com/office/powerpoint/2010/main" val="365246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document&#10;&#10;Description automatically generated">
            <a:extLst>
              <a:ext uri="{FF2B5EF4-FFF2-40B4-BE49-F238E27FC236}">
                <a16:creationId xmlns:a16="http://schemas.microsoft.com/office/drawing/2014/main" xmlns="" id="{3AAFA442-B9B5-2646-B495-C0133F9EA29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46" r="33491"/>
          <a:stretch/>
        </p:blipFill>
        <p:spPr>
          <a:xfrm>
            <a:off x="4283902" y="10"/>
            <a:ext cx="7908098" cy="6857992"/>
          </a:xfrm>
          <a:prstGeom prst="rect">
            <a:avLst/>
          </a:prstGeom>
        </p:spPr>
      </p:pic>
      <p:sp>
        <p:nvSpPr>
          <p:cNvPr id="44" name="Rectangle 43">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E04623A7-8554-F12F-9618-83DBC05B3577}"/>
              </a:ext>
            </a:extLst>
          </p:cNvPr>
          <p:cNvSpPr/>
          <p:nvPr/>
        </p:nvSpPr>
        <p:spPr>
          <a:xfrm>
            <a:off x="680496" y="1616759"/>
            <a:ext cx="10832774"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Reliability of the Scriptures:</a:t>
            </a:r>
            <a:b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 Historical and Archeological Survey</a:t>
            </a:r>
          </a:p>
        </p:txBody>
      </p:sp>
      <p:sp>
        <p:nvSpPr>
          <p:cNvPr id="11" name="Rectangle 10">
            <a:extLst>
              <a:ext uri="{FF2B5EF4-FFF2-40B4-BE49-F238E27FC236}">
                <a16:creationId xmlns:a16="http://schemas.microsoft.com/office/drawing/2014/main" xmlns="" id="{2F3FF88D-7213-4F92-89EB-99DD5F463345}"/>
              </a:ext>
            </a:extLst>
          </p:cNvPr>
          <p:cNvSpPr/>
          <p:nvPr/>
        </p:nvSpPr>
        <p:spPr>
          <a:xfrm>
            <a:off x="3347582" y="4526169"/>
            <a:ext cx="5496826"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Prof. David Sedaca</a:t>
            </a:r>
          </a:p>
        </p:txBody>
      </p:sp>
    </p:spTree>
    <p:extLst>
      <p:ext uri="{BB962C8B-B14F-4D97-AF65-F5344CB8AC3E}">
        <p14:creationId xmlns:p14="http://schemas.microsoft.com/office/powerpoint/2010/main" val="226613626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500"/>
                                        <p:tgtEl>
                                          <p:spTgt spid="9">
                                            <p:txEl>
                                              <p:pRg st="0" end="0"/>
                                            </p:txEl>
                                          </p:spTgt>
                                        </p:tgtEl>
                                      </p:cBhvr>
                                    </p:animEffect>
                                    <p:anim calcmode="lin" valueType="num">
                                      <p:cBhvr>
                                        <p:cTn id="8" dur="1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A7AE9375-4664-4DB2-922D-2782A6E439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a:extLst>
              <a:ext uri="{FF2B5EF4-FFF2-40B4-BE49-F238E27FC236}">
                <a16:creationId xmlns:a16="http://schemas.microsoft.com/office/drawing/2014/main" xmlns="" id="{7DB77657-5BF5-A376-A5A2-AE3F6F910E0C}"/>
              </a:ext>
            </a:extLst>
          </p:cNvPr>
          <p:cNvSpPr/>
          <p:nvPr/>
        </p:nvSpPr>
        <p:spPr>
          <a:xfrm>
            <a:off x="417389" y="1363558"/>
            <a:ext cx="5695950" cy="1325563"/>
          </a:xfrm>
          <a:prstGeom prst="rect">
            <a:avLst/>
          </a:prstGeom>
        </p:spPr>
        <p:txBody>
          <a:bodyPr vert="horz" lIns="91440" tIns="45720" rIns="91440" bIns="45720" rtlCol="0" anchor="b">
            <a:noAutofit/>
          </a:bodyPr>
          <a:lstStyle/>
          <a:p>
            <a:pPr>
              <a:lnSpc>
                <a:spcPct val="90000"/>
              </a:lnSpc>
              <a:spcBef>
                <a:spcPct val="0"/>
              </a:spcBef>
              <a:spcAft>
                <a:spcPts val="600"/>
              </a:spcAft>
            </a:pPr>
            <a:endParaRPr lang="en-US" sz="2800" b="1" cap="none" spc="0" dirty="0">
              <a:ln w="13462">
                <a:solidFill>
                  <a:schemeClr val="bg1"/>
                </a:solidFill>
                <a:prstDash val="solid"/>
              </a:ln>
              <a:solidFill>
                <a:schemeClr val="bg1"/>
              </a:solidFill>
              <a:effectLst>
                <a:outerShdw dist="38100" dir="2700000" algn="bl" rotWithShape="0">
                  <a:schemeClr val="accent5"/>
                </a:outerShdw>
              </a:effectLst>
              <a:latin typeface="+mj-lt"/>
              <a:ea typeface="+mj-ea"/>
              <a:cs typeface="+mj-cs"/>
            </a:endParaRPr>
          </a:p>
          <a:p>
            <a:pPr>
              <a:lnSpc>
                <a:spcPct val="90000"/>
              </a:lnSpc>
              <a:spcBef>
                <a:spcPct val="0"/>
              </a:spcBef>
              <a:spcAft>
                <a:spcPts val="600"/>
              </a:spcAft>
            </a:pPr>
            <a:endParaRPr lang="en-US" sz="2800" b="1" dirty="0">
              <a:ln w="13462">
                <a:solidFill>
                  <a:schemeClr val="bg1"/>
                </a:solidFill>
                <a:prstDash val="solid"/>
              </a:ln>
              <a:solidFill>
                <a:schemeClr val="bg1"/>
              </a:solidFill>
              <a:effectLst>
                <a:outerShdw dist="38100" dir="2700000" algn="bl" rotWithShape="0">
                  <a:schemeClr val="accent5"/>
                </a:outerShdw>
              </a:effectLst>
              <a:latin typeface="+mj-lt"/>
              <a:ea typeface="+mj-ea"/>
              <a:cs typeface="+mj-cs"/>
            </a:endParaRPr>
          </a:p>
          <a:p>
            <a:pPr marL="571500" indent="-571500">
              <a:lnSpc>
                <a:spcPct val="90000"/>
              </a:lnSpc>
              <a:spcBef>
                <a:spcPct val="0"/>
              </a:spcBef>
              <a:spcAft>
                <a:spcPts val="600"/>
              </a:spcAft>
            </a:pPr>
            <a:endParaRPr lang="en-US" sz="2800" b="1" dirty="0">
              <a:ln w="13462">
                <a:solidFill>
                  <a:schemeClr val="bg1"/>
                </a:solidFill>
                <a:prstDash val="solid"/>
              </a:ln>
              <a:solidFill>
                <a:schemeClr val="bg1"/>
              </a:solidFill>
              <a:effectLst>
                <a:outerShdw dist="38100" dir="2700000" algn="bl" rotWithShape="0">
                  <a:schemeClr val="accent5"/>
                </a:outerShdw>
              </a:effectLst>
              <a:latin typeface="+mj-lt"/>
              <a:ea typeface="+mj-ea"/>
              <a:cs typeface="+mj-cs"/>
            </a:endParaRPr>
          </a:p>
          <a:p>
            <a:pPr marL="571500" indent="-571500">
              <a:lnSpc>
                <a:spcPct val="90000"/>
              </a:lnSpc>
              <a:spcBef>
                <a:spcPct val="0"/>
              </a:spcBef>
              <a:spcAft>
                <a:spcPts val="600"/>
              </a:spcAft>
            </a:pPr>
            <a:endParaRPr lang="en-US" sz="2800" b="1" dirty="0">
              <a:ln w="13462">
                <a:solidFill>
                  <a:schemeClr val="bg1"/>
                </a:solidFill>
                <a:prstDash val="solid"/>
              </a:ln>
              <a:solidFill>
                <a:schemeClr val="bg1"/>
              </a:solidFill>
              <a:effectLst>
                <a:outerShdw dist="38100" dir="2700000" algn="bl" rotWithShape="0">
                  <a:schemeClr val="accent5"/>
                </a:outerShdw>
              </a:effectLst>
              <a:latin typeface="+mj-lt"/>
              <a:ea typeface="+mj-ea"/>
              <a:cs typeface="+mj-cs"/>
            </a:endParaRPr>
          </a:p>
          <a:p>
            <a:pPr marL="571500" indent="-571500">
              <a:lnSpc>
                <a:spcPct val="90000"/>
              </a:lnSpc>
              <a:spcBef>
                <a:spcPct val="0"/>
              </a:spcBef>
              <a:spcAft>
                <a:spcPts val="600"/>
              </a:spcAft>
            </a:pPr>
            <a:endParaRPr lang="en-US" sz="2800" b="1" dirty="0">
              <a:ln w="13462">
                <a:solidFill>
                  <a:schemeClr val="bg1"/>
                </a:solidFill>
                <a:prstDash val="solid"/>
              </a:ln>
              <a:solidFill>
                <a:schemeClr val="bg1"/>
              </a:solidFill>
              <a:effectLst>
                <a:outerShdw dist="38100" dir="2700000" algn="bl" rotWithShape="0">
                  <a:schemeClr val="accent5"/>
                </a:outerShdw>
              </a:effectLst>
              <a:latin typeface="+mj-lt"/>
              <a:ea typeface="+mj-ea"/>
              <a:cs typeface="+mj-cs"/>
            </a:endParaRPr>
          </a:p>
          <a:p>
            <a:pPr marL="571500" indent="-571500">
              <a:lnSpc>
                <a:spcPct val="90000"/>
              </a:lnSpc>
              <a:spcBef>
                <a:spcPct val="0"/>
              </a:spcBef>
              <a:spcAft>
                <a:spcPts val="600"/>
              </a:spcAft>
            </a:pPr>
            <a:r>
              <a:rPr lang="en-US" sz="4800" b="1" dirty="0">
                <a:ln w="13462">
                  <a:solidFill>
                    <a:schemeClr val="bg1"/>
                  </a:solidFill>
                  <a:prstDash val="solid"/>
                </a:ln>
                <a:solidFill>
                  <a:schemeClr val="bg1"/>
                </a:solidFill>
                <a:effectLst>
                  <a:outerShdw dist="38100" dir="2700000" algn="bl" rotWithShape="0">
                    <a:schemeClr val="accent5"/>
                  </a:outerShdw>
                </a:effectLst>
                <a:latin typeface="+mj-lt"/>
                <a:ea typeface="+mj-ea"/>
                <a:cs typeface="+mj-cs"/>
              </a:rPr>
              <a:t>The Rosetta Stone</a:t>
            </a:r>
          </a:p>
          <a:p>
            <a:pPr marL="571500" indent="-571500">
              <a:lnSpc>
                <a:spcPct val="90000"/>
              </a:lnSpc>
              <a:spcBef>
                <a:spcPct val="0"/>
              </a:spcBef>
              <a:spcAft>
                <a:spcPts val="600"/>
              </a:spcAft>
            </a:pPr>
            <a:endParaRPr lang="en-US" sz="2800" b="1" dirty="0">
              <a:ln w="13462">
                <a:solidFill>
                  <a:schemeClr val="bg1"/>
                </a:solidFill>
                <a:prstDash val="solid"/>
              </a:ln>
              <a:solidFill>
                <a:schemeClr val="bg1"/>
              </a:solidFill>
              <a:effectLst>
                <a:outerShdw dist="38100" dir="2700000" algn="bl" rotWithShape="0">
                  <a:schemeClr val="accent5"/>
                </a:outerShdw>
              </a:effectLst>
              <a:latin typeface="+mj-lt"/>
              <a:ea typeface="+mj-ea"/>
              <a:cs typeface="+mj-cs"/>
            </a:endParaRPr>
          </a:p>
          <a:p>
            <a:pPr marL="571500" indent="-571500">
              <a:lnSpc>
                <a:spcPct val="90000"/>
              </a:lnSpc>
              <a:spcBef>
                <a:spcPct val="0"/>
              </a:spcBef>
              <a:spcAft>
                <a:spcPts val="600"/>
              </a:spcAft>
            </a:pPr>
            <a:r>
              <a:rPr lang="en-US" sz="2800" b="1" dirty="0" smtClean="0">
                <a:ln w="13462">
                  <a:solidFill>
                    <a:schemeClr val="bg1"/>
                  </a:solidFill>
                  <a:prstDash val="solid"/>
                </a:ln>
                <a:solidFill>
                  <a:schemeClr val="bg1"/>
                </a:solidFill>
                <a:effectLst>
                  <a:outerShdw dist="38100" dir="2700000" algn="bl" rotWithShape="0">
                    <a:schemeClr val="accent5"/>
                  </a:outerShdw>
                </a:effectLst>
                <a:latin typeface="+mj-lt"/>
                <a:ea typeface="+mj-ea"/>
                <a:cs typeface="+mj-cs"/>
              </a:rPr>
              <a:t>1892-1893</a:t>
            </a:r>
            <a:endParaRPr lang="en-US" sz="2800" b="1" dirty="0">
              <a:ln w="13462">
                <a:solidFill>
                  <a:schemeClr val="bg1"/>
                </a:solidFill>
                <a:prstDash val="solid"/>
              </a:ln>
              <a:solidFill>
                <a:schemeClr val="bg1"/>
              </a:solidFill>
              <a:effectLst>
                <a:outerShdw dist="38100" dir="2700000" algn="bl" rotWithShape="0">
                  <a:schemeClr val="accent5"/>
                </a:outerShdw>
              </a:effectLst>
              <a:latin typeface="+mj-lt"/>
              <a:ea typeface="+mj-ea"/>
              <a:cs typeface="+mj-cs"/>
            </a:endParaRPr>
          </a:p>
        </p:txBody>
      </p:sp>
      <p:cxnSp>
        <p:nvCxnSpPr>
          <p:cNvPr id="33" name="Straight Connector 32">
            <a:extLst>
              <a:ext uri="{FF2B5EF4-FFF2-40B4-BE49-F238E27FC236}">
                <a16:creationId xmlns:a16="http://schemas.microsoft.com/office/drawing/2014/main" xmlns="" id="{EE504C98-6397-41C1-A8D8-2D9C4ED307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1014034" y="2788453"/>
            <a:ext cx="4800600" cy="3711571"/>
          </a:xfrm>
        </p:spPr>
        <p:txBody>
          <a:bodyPr vert="horz" lIns="91440" tIns="45720" rIns="91440" bIns="45720" rtlCol="0">
            <a:normAutofit/>
          </a:bodyPr>
          <a:lstStyle/>
          <a:p>
            <a:pPr marL="0" indent="0">
              <a:buNone/>
            </a:pPr>
            <a:r>
              <a:rPr lang="en-US" sz="2000" dirty="0">
                <a:solidFill>
                  <a:schemeClr val="bg1"/>
                </a:solidFill>
              </a:rPr>
              <a:t>	</a:t>
            </a:r>
          </a:p>
          <a:p>
            <a:pPr marL="0" indent="0">
              <a:buNone/>
            </a:pPr>
            <a:endParaRPr lang="en-US" sz="2000" dirty="0">
              <a:solidFill>
                <a:schemeClr val="bg1"/>
              </a:solidFill>
            </a:endParaRPr>
          </a:p>
        </p:txBody>
      </p:sp>
      <p:sp>
        <p:nvSpPr>
          <p:cNvPr id="35" name="Rectangle 34">
            <a:extLst>
              <a:ext uri="{FF2B5EF4-FFF2-40B4-BE49-F238E27FC236}">
                <a16:creationId xmlns:a16="http://schemas.microsoft.com/office/drawing/2014/main" xmlns="" id="{C87417AF-190E-4D6E-AFA6-7D3E84B0B4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80B30ED8-273E-4C07-8568-2FE5CC5C48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5F70E60D-B969-9BAC-16EE-A135C0E8F228}"/>
              </a:ext>
            </a:extLst>
          </p:cNvPr>
          <p:cNvPicPr>
            <a:picLocks noChangeAspect="1"/>
          </p:cNvPicPr>
          <p:nvPr/>
        </p:nvPicPr>
        <p:blipFill>
          <a:blip r:embed="rId2"/>
          <a:stretch>
            <a:fillRect/>
          </a:stretch>
        </p:blipFill>
        <p:spPr>
          <a:xfrm>
            <a:off x="5496359" y="182859"/>
            <a:ext cx="6368825" cy="6675141"/>
          </a:xfrm>
          <a:prstGeom prst="rect">
            <a:avLst/>
          </a:prstGeom>
        </p:spPr>
      </p:pic>
      <p:pic>
        <p:nvPicPr>
          <p:cNvPr id="7" name="Picture 6">
            <a:extLst>
              <a:ext uri="{FF2B5EF4-FFF2-40B4-BE49-F238E27FC236}">
                <a16:creationId xmlns:a16="http://schemas.microsoft.com/office/drawing/2014/main" xmlns="" id="{1B26104E-7A2C-C252-0C32-5C9559F0C93F}"/>
              </a:ext>
            </a:extLst>
          </p:cNvPr>
          <p:cNvPicPr>
            <a:picLocks noChangeAspect="1"/>
          </p:cNvPicPr>
          <p:nvPr/>
        </p:nvPicPr>
        <p:blipFill>
          <a:blip r:embed="rId3"/>
          <a:stretch>
            <a:fillRect/>
          </a:stretch>
        </p:blipFill>
        <p:spPr>
          <a:xfrm>
            <a:off x="813847" y="3044474"/>
            <a:ext cx="4468355" cy="3177497"/>
          </a:xfrm>
          <a:prstGeom prst="rect">
            <a:avLst/>
          </a:prstGeom>
        </p:spPr>
      </p:pic>
    </p:spTree>
    <p:extLst>
      <p:ext uri="{BB962C8B-B14F-4D97-AF65-F5344CB8AC3E}">
        <p14:creationId xmlns:p14="http://schemas.microsoft.com/office/powerpoint/2010/main" val="319456302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442B6F5-B46A-D6B3-D672-B1B1E2CFF1A9}"/>
              </a:ext>
            </a:extLst>
          </p:cNvPr>
          <p:cNvPicPr>
            <a:picLocks noChangeAspect="1"/>
          </p:cNvPicPr>
          <p:nvPr/>
        </p:nvPicPr>
        <p:blipFill rotWithShape="1">
          <a:blip r:embed="rId2"/>
          <a:srcRect l="32663" r="13512"/>
          <a:stretch/>
        </p:blipFill>
        <p:spPr>
          <a:xfrm>
            <a:off x="20" y="10"/>
            <a:ext cx="4059916" cy="4242806"/>
          </a:xfrm>
          <a:prstGeom prst="rect">
            <a:avLst/>
          </a:prstGeom>
        </p:spPr>
      </p:pic>
      <p:pic>
        <p:nvPicPr>
          <p:cNvPr id="5" name="Picture 4">
            <a:extLst>
              <a:ext uri="{FF2B5EF4-FFF2-40B4-BE49-F238E27FC236}">
                <a16:creationId xmlns:a16="http://schemas.microsoft.com/office/drawing/2014/main" xmlns="" id="{46779664-9B79-8BF7-484C-58AE3BF9264B}"/>
              </a:ext>
            </a:extLst>
          </p:cNvPr>
          <p:cNvPicPr>
            <a:picLocks noChangeAspect="1"/>
          </p:cNvPicPr>
          <p:nvPr/>
        </p:nvPicPr>
        <p:blipFill rotWithShape="1">
          <a:blip r:embed="rId3"/>
          <a:srcRect l="31877" r="8272" b="-2"/>
          <a:stretch/>
        </p:blipFill>
        <p:spPr>
          <a:xfrm>
            <a:off x="4090482" y="-1"/>
            <a:ext cx="4062918" cy="4242816"/>
          </a:xfrm>
          <a:prstGeom prst="rect">
            <a:avLst/>
          </a:prstGeom>
        </p:spPr>
      </p:pic>
      <p:pic>
        <p:nvPicPr>
          <p:cNvPr id="8" name="Picture 7" descr="A close-up of a stone wall&#10;&#10;Description automatically generated with low confidence">
            <a:extLst>
              <a:ext uri="{FF2B5EF4-FFF2-40B4-BE49-F238E27FC236}">
                <a16:creationId xmlns:a16="http://schemas.microsoft.com/office/drawing/2014/main" xmlns="" id="{F7C5D547-C4C4-4CE2-7F59-FC4E6AF67602}"/>
              </a:ext>
            </a:extLst>
          </p:cNvPr>
          <p:cNvPicPr>
            <a:picLocks noChangeAspect="1"/>
          </p:cNvPicPr>
          <p:nvPr/>
        </p:nvPicPr>
        <p:blipFill rotWithShape="1">
          <a:blip r:embed="rId4"/>
          <a:srcRect l="22082" r="18350" b="-2"/>
          <a:stretch/>
        </p:blipFill>
        <p:spPr>
          <a:xfrm>
            <a:off x="8132064" y="10"/>
            <a:ext cx="4059936" cy="4242806"/>
          </a:xfrm>
          <a:prstGeom prst="rect">
            <a:avLst/>
          </a:prstGeom>
        </p:spPr>
      </p:pic>
      <p:cxnSp>
        <p:nvCxnSpPr>
          <p:cNvPr id="121" name="Straight Connector 117">
            <a:extLst>
              <a:ext uri="{FF2B5EF4-FFF2-40B4-BE49-F238E27FC236}">
                <a16:creationId xmlns:a16="http://schemas.microsoft.com/office/drawing/2014/main" xmlns=""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627B73E-D784-4780-AA33-DCDFE7DA16E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EBAD6A72-88E8-42F7-88B9-CAF744536B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5DBFDE7-D32E-A1EF-E19D-300EDFE5C745}"/>
              </a:ext>
            </a:extLst>
          </p:cNvPr>
          <p:cNvSpPr/>
          <p:nvPr/>
        </p:nvSpPr>
        <p:spPr>
          <a:xfrm>
            <a:off x="838200" y="1641752"/>
            <a:ext cx="4391025" cy="1323439"/>
          </a:xfrm>
          <a:prstGeom prst="rect">
            <a:avLst/>
          </a:prstGeom>
        </p:spPr>
        <p:txBody>
          <a:bodyPr vert="horz" lIns="91440" tIns="45720" rIns="91440" bIns="45720" rtlCol="0" anchor="t">
            <a:normAutofit/>
          </a:bodyPr>
          <a:lstStyle/>
          <a:p>
            <a:pPr>
              <a:lnSpc>
                <a:spcPct val="90000"/>
              </a:lnSpc>
              <a:spcBef>
                <a:spcPct val="0"/>
              </a:spcBef>
              <a:spcAft>
                <a:spcPts val="600"/>
              </a:spcAft>
            </a:pPr>
            <a:endParaRPr lang="en-US" sz="4000" b="1" kern="1200" cap="none" spc="0" dirty="0">
              <a:ln w="13462">
                <a:solidFill>
                  <a:schemeClr val="bg1"/>
                </a:solidFill>
                <a:prstDash val="solid"/>
              </a:ln>
              <a:solidFill>
                <a:schemeClr val="bg1"/>
              </a:solidFill>
              <a:effectLst>
                <a:outerShdw dist="38100" dir="2700000" algn="bl" rotWithShape="0">
                  <a:schemeClr val="accent5"/>
                </a:outerShdw>
              </a:effectLst>
              <a:latin typeface="+mj-lt"/>
              <a:ea typeface="+mj-ea"/>
              <a:cs typeface="+mj-cs"/>
            </a:endParaRPr>
          </a:p>
        </p:txBody>
      </p:sp>
      <p:sp>
        <p:nvSpPr>
          <p:cNvPr id="6" name="Rectangle 5">
            <a:extLst>
              <a:ext uri="{FF2B5EF4-FFF2-40B4-BE49-F238E27FC236}">
                <a16:creationId xmlns:a16="http://schemas.microsoft.com/office/drawing/2014/main" xmlns="" id="{7DB77657-5BF5-A376-A5A2-AE3F6F910E0C}"/>
              </a:ext>
            </a:extLst>
          </p:cNvPr>
          <p:cNvSpPr/>
          <p:nvPr/>
        </p:nvSpPr>
        <p:spPr>
          <a:xfrm>
            <a:off x="838200" y="3146400"/>
            <a:ext cx="4391025" cy="2454300"/>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endParaRPr lang="en-US" sz="1500" b="1" cap="none" spc="0" dirty="0">
              <a:ln w="13462">
                <a:solidFill>
                  <a:schemeClr val="bg1"/>
                </a:solidFill>
                <a:prstDash val="solid"/>
              </a:ln>
              <a:solidFill>
                <a:schemeClr val="bg1">
                  <a:alpha val="80000"/>
                </a:schemeClr>
              </a:solidFill>
              <a:effectLst>
                <a:outerShdw dist="38100" dir="2700000" algn="bl" rotWithShape="0">
                  <a:schemeClr val="accent5"/>
                </a:outerShdw>
              </a:effectLst>
            </a:endParaRPr>
          </a:p>
          <a:p>
            <a:pPr indent="-228600">
              <a:lnSpc>
                <a:spcPct val="90000"/>
              </a:lnSpc>
              <a:spcBef>
                <a:spcPct val="0"/>
              </a:spcBef>
              <a:spcAft>
                <a:spcPts val="600"/>
              </a:spcAft>
              <a:buFont typeface="Arial" panose="020B0604020202020204" pitchFamily="34" charset="0"/>
              <a:buChar char="•"/>
            </a:pPr>
            <a:endParaRPr lang="en-US" sz="1500" b="1" dirty="0">
              <a:ln w="13462">
                <a:solidFill>
                  <a:schemeClr val="bg1"/>
                </a:solidFill>
                <a:prstDash val="solid"/>
              </a:ln>
              <a:solidFill>
                <a:schemeClr val="bg1">
                  <a:alpha val="80000"/>
                </a:schemeClr>
              </a:solidFill>
              <a:effectLst>
                <a:outerShdw dist="38100" dir="2700000" algn="bl" rotWithShape="0">
                  <a:schemeClr val="accent5"/>
                </a:outerShdw>
              </a:effectLst>
            </a:endParaRPr>
          </a:p>
          <a:p>
            <a:pPr marL="571500" indent="-228600">
              <a:lnSpc>
                <a:spcPct val="90000"/>
              </a:lnSpc>
              <a:spcBef>
                <a:spcPct val="0"/>
              </a:spcBef>
              <a:spcAft>
                <a:spcPts val="600"/>
              </a:spcAft>
              <a:buFont typeface="Arial" panose="020B0604020202020204" pitchFamily="34" charset="0"/>
              <a:buChar char="•"/>
            </a:pPr>
            <a:endParaRPr lang="en-US" sz="1500" b="1" dirty="0">
              <a:ln w="13462">
                <a:solidFill>
                  <a:schemeClr val="bg1"/>
                </a:solidFill>
                <a:prstDash val="solid"/>
              </a:ln>
              <a:solidFill>
                <a:schemeClr val="bg1">
                  <a:alpha val="80000"/>
                </a:schemeClr>
              </a:solidFill>
              <a:effectLst>
                <a:outerShdw dist="38100" dir="2700000" algn="bl" rotWithShape="0">
                  <a:schemeClr val="accent5"/>
                </a:outerShdw>
              </a:effectLst>
            </a:endParaRPr>
          </a:p>
          <a:p>
            <a:pPr marL="571500" indent="-228600">
              <a:lnSpc>
                <a:spcPct val="90000"/>
              </a:lnSpc>
              <a:spcBef>
                <a:spcPct val="0"/>
              </a:spcBef>
              <a:spcAft>
                <a:spcPts val="600"/>
              </a:spcAft>
              <a:buFont typeface="Arial" panose="020B0604020202020204" pitchFamily="34" charset="0"/>
              <a:buChar char="•"/>
            </a:pPr>
            <a:endParaRPr lang="en-US" sz="1500" b="1" dirty="0">
              <a:ln w="13462">
                <a:solidFill>
                  <a:schemeClr val="bg1"/>
                </a:solidFill>
                <a:prstDash val="solid"/>
              </a:ln>
              <a:solidFill>
                <a:schemeClr val="bg1">
                  <a:alpha val="80000"/>
                </a:schemeClr>
              </a:solidFill>
              <a:effectLst>
                <a:outerShdw dist="38100" dir="2700000" algn="bl" rotWithShape="0">
                  <a:schemeClr val="accent5"/>
                </a:outerShdw>
              </a:effectLst>
            </a:endParaRPr>
          </a:p>
          <a:p>
            <a:pPr marL="571500" indent="-228600">
              <a:lnSpc>
                <a:spcPct val="90000"/>
              </a:lnSpc>
              <a:spcBef>
                <a:spcPct val="0"/>
              </a:spcBef>
              <a:spcAft>
                <a:spcPts val="600"/>
              </a:spcAft>
              <a:buFont typeface="Arial" panose="020B0604020202020204" pitchFamily="34" charset="0"/>
              <a:buChar char="•"/>
            </a:pPr>
            <a:endParaRPr lang="en-US" sz="1500" b="1" dirty="0">
              <a:ln w="13462">
                <a:solidFill>
                  <a:schemeClr val="bg1"/>
                </a:solidFill>
                <a:prstDash val="solid"/>
              </a:ln>
              <a:solidFill>
                <a:schemeClr val="bg1">
                  <a:alpha val="80000"/>
                </a:schemeClr>
              </a:solidFill>
              <a:effectLst>
                <a:outerShdw dist="38100" dir="2700000" algn="bl" rotWithShape="0">
                  <a:schemeClr val="accent5"/>
                </a:outerShdw>
              </a:effectLst>
            </a:endParaRPr>
          </a:p>
          <a:p>
            <a:pPr marL="571500" indent="-228600">
              <a:lnSpc>
                <a:spcPct val="90000"/>
              </a:lnSpc>
              <a:spcBef>
                <a:spcPct val="0"/>
              </a:spcBef>
              <a:spcAft>
                <a:spcPts val="600"/>
              </a:spcAft>
              <a:buFont typeface="Arial" panose="020B0604020202020204" pitchFamily="34" charset="0"/>
              <a:buChar char="•"/>
            </a:pPr>
            <a:endParaRPr lang="en-US" sz="1500" b="1" dirty="0">
              <a:ln w="13462">
                <a:solidFill>
                  <a:schemeClr val="bg1"/>
                </a:solidFill>
                <a:prstDash val="solid"/>
              </a:ln>
              <a:solidFill>
                <a:schemeClr val="bg1">
                  <a:alpha val="80000"/>
                </a:schemeClr>
              </a:solidFill>
              <a:effectLst>
                <a:outerShdw dist="38100" dir="2700000" algn="bl" rotWithShape="0">
                  <a:schemeClr val="accent5"/>
                </a:outerShdw>
              </a:effectLst>
            </a:endParaRPr>
          </a:p>
          <a:p>
            <a:pPr marL="342900">
              <a:lnSpc>
                <a:spcPct val="90000"/>
              </a:lnSpc>
              <a:spcBef>
                <a:spcPct val="0"/>
              </a:spcBef>
              <a:spcAft>
                <a:spcPts val="600"/>
              </a:spcAft>
            </a:pPr>
            <a:endParaRPr lang="en-US" sz="1500" b="1" dirty="0">
              <a:ln w="13462">
                <a:solidFill>
                  <a:schemeClr val="bg1"/>
                </a:solidFill>
                <a:prstDash val="solid"/>
              </a:ln>
              <a:solidFill>
                <a:schemeClr val="bg1">
                  <a:alpha val="80000"/>
                </a:schemeClr>
              </a:solidFill>
              <a:effectLst>
                <a:outerShdw dist="38100" dir="2700000" algn="bl" rotWithShape="0">
                  <a:schemeClr val="accent5"/>
                </a:outerShdw>
              </a:effectLst>
            </a:endParaRPr>
          </a:p>
        </p:txBody>
      </p:sp>
      <p:sp>
        <p:nvSpPr>
          <p:cNvPr id="13" name="Rectangle 12">
            <a:extLst>
              <a:ext uri="{FF2B5EF4-FFF2-40B4-BE49-F238E27FC236}">
                <a16:creationId xmlns:a16="http://schemas.microsoft.com/office/drawing/2014/main" xmlns="" id="{0AEEAADE-0A9A-BE2F-7308-2FC1D4484453}"/>
              </a:ext>
            </a:extLst>
          </p:cNvPr>
          <p:cNvSpPr/>
          <p:nvPr/>
        </p:nvSpPr>
        <p:spPr>
          <a:xfrm>
            <a:off x="142043" y="4386521"/>
            <a:ext cx="11522277" cy="2428357"/>
          </a:xfrm>
          <a:prstGeom prst="rect">
            <a:avLst/>
          </a:prstGeom>
          <a:noFill/>
        </p:spPr>
        <p:txBody>
          <a:bodyPr wrap="square" lIns="91440" tIns="45720" rIns="91440" bIns="45720">
            <a:spAutoFit/>
          </a:bodyPr>
          <a:lstStyle/>
          <a:p>
            <a:pPr algn="ctr">
              <a:lnSpc>
                <a:spcPct val="90000"/>
              </a:lnSpc>
              <a:spcBef>
                <a:spcPct val="0"/>
              </a:spcBef>
              <a:spcAft>
                <a:spcPts val="600"/>
              </a:spcAft>
            </a:pPr>
            <a:r>
              <a:rPr lang="en-US" sz="4400" b="1" kern="1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The Behistun Inscription</a:t>
            </a:r>
          </a:p>
          <a:p>
            <a:pPr algn="ctr">
              <a:lnSpc>
                <a:spcPct val="90000"/>
              </a:lnSpc>
              <a:spcBef>
                <a:spcPct val="0"/>
              </a:spcBef>
              <a:spcAft>
                <a:spcPts val="600"/>
              </a:spcAft>
            </a:pPr>
            <a:r>
              <a:rPr lang="en-US" sz="3600" b="1" kern="1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DECIPHERING  3 DIFFERENT CUNEIFORM SCRIPTS:</a:t>
            </a:r>
          </a:p>
          <a:p>
            <a:pPr algn="ctr">
              <a:lnSpc>
                <a:spcPct val="90000"/>
              </a:lnSpc>
              <a:spcBef>
                <a:spcPct val="0"/>
              </a:spcBef>
              <a:spcAft>
                <a:spcPts val="600"/>
              </a:spcAft>
            </a:pPr>
            <a:r>
              <a:rPr lang="en-US" sz="3600" b="1" kern="1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 OLD PERSIAN, ELAMITE, AND </a:t>
            </a:r>
            <a:r>
              <a:rPr lang="en-US" sz="3600" b="1" kern="1200"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AKKADIAN</a:t>
            </a:r>
          </a:p>
          <a:p>
            <a:pPr algn="ctr">
              <a:lnSpc>
                <a:spcPct val="90000"/>
              </a:lnSpc>
              <a:spcBef>
                <a:spcPct val="0"/>
              </a:spcBef>
              <a:spcAft>
                <a:spcPts val="600"/>
              </a:spcAft>
            </a:pPr>
            <a:r>
              <a:rPr lang="en-US" sz="3600" b="1" dirty="0" smtClean="0">
                <a:ln w="9525">
                  <a:solidFill>
                    <a:schemeClr val="bg1"/>
                  </a:solidFill>
                  <a:prstDash val="solid"/>
                </a:ln>
                <a:effectLst>
                  <a:outerShdw blurRad="12700" dist="38100" dir="2700000" algn="tl" rotWithShape="0">
                    <a:schemeClr val="bg1">
                      <a:lumMod val="50000"/>
                    </a:schemeClr>
                  </a:outerShdw>
                </a:effectLst>
                <a:latin typeface="+mj-lt"/>
                <a:ea typeface="+mj-ea"/>
                <a:cs typeface="+mj-cs"/>
              </a:rPr>
              <a:t>1842</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41340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15E254B-A1B2-50BF-085F-1B13795B522F}"/>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dirty="0">
                <a:solidFill>
                  <a:srgbClr val="FFFFFF"/>
                </a:solidFill>
                <a:latin typeface="+mj-lt"/>
                <a:ea typeface="+mj-ea"/>
                <a:cs typeface="+mj-cs"/>
              </a:rPr>
              <a:t>The Dead Sea Scrolls</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1946-1947</a:t>
            </a:r>
          </a:p>
        </p:txBody>
      </p:sp>
      <p:pic>
        <p:nvPicPr>
          <p:cNvPr id="8" name="Picture 7">
            <a:extLst>
              <a:ext uri="{FF2B5EF4-FFF2-40B4-BE49-F238E27FC236}">
                <a16:creationId xmlns:a16="http://schemas.microsoft.com/office/drawing/2014/main" xmlns="" id="{BC059986-8CFD-DEC6-DA18-E2F7FF1AEAF7}"/>
              </a:ext>
            </a:extLst>
          </p:cNvPr>
          <p:cNvPicPr>
            <a:picLocks noChangeAspect="1"/>
          </p:cNvPicPr>
          <p:nvPr/>
        </p:nvPicPr>
        <p:blipFill rotWithShape="1">
          <a:blip r:embed="rId2"/>
          <a:srcRect t="2477" r="-3" b="-3"/>
          <a:stretch/>
        </p:blipFill>
        <p:spPr>
          <a:xfrm>
            <a:off x="317635" y="299363"/>
            <a:ext cx="4160452" cy="3049204"/>
          </a:xfrm>
          <a:prstGeom prst="rect">
            <a:avLst/>
          </a:prstGeom>
        </p:spPr>
      </p:pic>
      <p:pic>
        <p:nvPicPr>
          <p:cNvPr id="7" name="Picture 6">
            <a:extLst>
              <a:ext uri="{FF2B5EF4-FFF2-40B4-BE49-F238E27FC236}">
                <a16:creationId xmlns:a16="http://schemas.microsoft.com/office/drawing/2014/main" xmlns="" id="{140A5D0A-EDB9-22B9-94B7-C2698275DAFC}"/>
              </a:ext>
            </a:extLst>
          </p:cNvPr>
          <p:cNvPicPr>
            <a:picLocks noChangeAspect="1"/>
          </p:cNvPicPr>
          <p:nvPr/>
        </p:nvPicPr>
        <p:blipFill rotWithShape="1">
          <a:blip r:embed="rId3"/>
          <a:srcRect l="14399" r="10029" b="2"/>
          <a:stretch/>
        </p:blipFill>
        <p:spPr>
          <a:xfrm>
            <a:off x="4654296" y="299363"/>
            <a:ext cx="7217085" cy="3008188"/>
          </a:xfrm>
          <a:prstGeom prst="rect">
            <a:avLst/>
          </a:prstGeom>
        </p:spPr>
      </p:pic>
      <p:cxnSp>
        <p:nvCxnSpPr>
          <p:cNvPr id="21" name="Straight Connector 20">
            <a:extLst>
              <a:ext uri="{FF2B5EF4-FFF2-40B4-BE49-F238E27FC236}">
                <a16:creationId xmlns:a16="http://schemas.microsoft.com/office/drawing/2014/main" xmlns=""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page of a book&#10;&#10;Description automatically generated with low confidence">
            <a:extLst>
              <a:ext uri="{FF2B5EF4-FFF2-40B4-BE49-F238E27FC236}">
                <a16:creationId xmlns:a16="http://schemas.microsoft.com/office/drawing/2014/main" xmlns="" id="{8B01C9A8-5E16-3EBE-C397-BD2A8E2803F2}"/>
              </a:ext>
            </a:extLst>
          </p:cNvPr>
          <p:cNvPicPr>
            <a:picLocks noGrp="1" noChangeAspect="1"/>
          </p:cNvPicPr>
          <p:nvPr>
            <p:ph idx="1"/>
          </p:nvPr>
        </p:nvPicPr>
        <p:blipFill rotWithShape="1">
          <a:blip r:embed="rId4"/>
          <a:srcRect r="8594" b="-1"/>
          <a:stretch/>
        </p:blipFill>
        <p:spPr>
          <a:xfrm>
            <a:off x="317635" y="3509433"/>
            <a:ext cx="4160452" cy="3026833"/>
          </a:xfrm>
          <a:prstGeom prst="rect">
            <a:avLst/>
          </a:prstGeom>
        </p:spPr>
      </p:pic>
    </p:spTree>
    <p:extLst>
      <p:ext uri="{BB962C8B-B14F-4D97-AF65-F5344CB8AC3E}">
        <p14:creationId xmlns:p14="http://schemas.microsoft.com/office/powerpoint/2010/main" val="115014800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38">
            <a:extLst>
              <a:ext uri="{FF2B5EF4-FFF2-40B4-BE49-F238E27FC236}">
                <a16:creationId xmlns:a16="http://schemas.microsoft.com/office/drawing/2014/main" xmlns=""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9659A7C-F952-07F3-44E6-2D1C0E45AE25}"/>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3400" kern="1200" dirty="0">
                <a:solidFill>
                  <a:srgbClr val="FFFFFF"/>
                </a:solidFill>
                <a:latin typeface="+mj-lt"/>
                <a:ea typeface="+mj-ea"/>
                <a:cs typeface="+mj-cs"/>
              </a:rPr>
              <a:t>MODERN METHODS OF ARCHAEOLOGICAL RESEARCH</a:t>
            </a:r>
            <a:br>
              <a:rPr lang="en-US" sz="3400"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pic>
        <p:nvPicPr>
          <p:cNvPr id="5" name="Picture 4" descr="A group of people working in a room&#10;&#10;Description automatically generated with low confidence">
            <a:extLst>
              <a:ext uri="{FF2B5EF4-FFF2-40B4-BE49-F238E27FC236}">
                <a16:creationId xmlns:a16="http://schemas.microsoft.com/office/drawing/2014/main" xmlns="" id="{2A368185-2765-46B2-E8F3-AD8C060202FE}"/>
              </a:ext>
            </a:extLst>
          </p:cNvPr>
          <p:cNvPicPr>
            <a:picLocks noChangeAspect="1"/>
          </p:cNvPicPr>
          <p:nvPr/>
        </p:nvPicPr>
        <p:blipFill rotWithShape="1">
          <a:blip r:embed="rId2"/>
          <a:srcRect t="27797" r="-1" b="23281"/>
          <a:stretch/>
        </p:blipFill>
        <p:spPr>
          <a:xfrm>
            <a:off x="317635" y="299363"/>
            <a:ext cx="4160452" cy="3049204"/>
          </a:xfrm>
          <a:prstGeom prst="rect">
            <a:avLst/>
          </a:prstGeom>
        </p:spPr>
      </p:pic>
      <p:pic>
        <p:nvPicPr>
          <p:cNvPr id="4" name="Content Placeholder 3">
            <a:extLst>
              <a:ext uri="{FF2B5EF4-FFF2-40B4-BE49-F238E27FC236}">
                <a16:creationId xmlns:a16="http://schemas.microsoft.com/office/drawing/2014/main" xmlns="" id="{E654A447-0840-2941-F2D5-637866547743}"/>
              </a:ext>
            </a:extLst>
          </p:cNvPr>
          <p:cNvPicPr>
            <a:picLocks noChangeAspect="1"/>
          </p:cNvPicPr>
          <p:nvPr/>
        </p:nvPicPr>
        <p:blipFill rotWithShape="1">
          <a:blip r:embed="rId3"/>
          <a:srcRect t="10898" r="2" b="12973"/>
          <a:stretch/>
        </p:blipFill>
        <p:spPr>
          <a:xfrm>
            <a:off x="4654296" y="299363"/>
            <a:ext cx="7217085" cy="3008188"/>
          </a:xfrm>
          <a:prstGeom prst="rect">
            <a:avLst/>
          </a:prstGeom>
        </p:spPr>
      </p:pic>
      <p:cxnSp>
        <p:nvCxnSpPr>
          <p:cNvPr id="41" name="Straight Connector 40">
            <a:extLst>
              <a:ext uri="{FF2B5EF4-FFF2-40B4-BE49-F238E27FC236}">
                <a16:creationId xmlns:a16="http://schemas.microsoft.com/office/drawing/2014/main" xmlns=""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5" name="Content Placeholder 14" descr="A person holding a piece of wood&#10;&#10;Description automatically generated with low confidence">
            <a:extLst>
              <a:ext uri="{FF2B5EF4-FFF2-40B4-BE49-F238E27FC236}">
                <a16:creationId xmlns:a16="http://schemas.microsoft.com/office/drawing/2014/main" xmlns="" id="{23076BF6-7A62-0CDB-FBCB-97C2507673A7}"/>
              </a:ext>
            </a:extLst>
          </p:cNvPr>
          <p:cNvPicPr>
            <a:picLocks noChangeAspect="1"/>
          </p:cNvPicPr>
          <p:nvPr/>
        </p:nvPicPr>
        <p:blipFill rotWithShape="1">
          <a:blip r:embed="rId4"/>
          <a:srcRect l="8583" r="14102" b="3"/>
          <a:stretch/>
        </p:blipFill>
        <p:spPr>
          <a:xfrm>
            <a:off x="317635" y="3509433"/>
            <a:ext cx="4160452" cy="3026833"/>
          </a:xfrm>
          <a:prstGeom prst="rect">
            <a:avLst/>
          </a:prstGeom>
        </p:spPr>
      </p:pic>
    </p:spTree>
    <p:extLst>
      <p:ext uri="{BB962C8B-B14F-4D97-AF65-F5344CB8AC3E}">
        <p14:creationId xmlns:p14="http://schemas.microsoft.com/office/powerpoint/2010/main" val="303822637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flag on a pole&#10;&#10;Description automatically generated with medium confidence">
            <a:extLst>
              <a:ext uri="{FF2B5EF4-FFF2-40B4-BE49-F238E27FC236}">
                <a16:creationId xmlns:a16="http://schemas.microsoft.com/office/drawing/2014/main" xmlns="" id="{293E8361-3138-C88E-8936-679C087B0BFA}"/>
              </a:ext>
            </a:extLst>
          </p:cNvPr>
          <p:cNvPicPr>
            <a:picLocks noGrp="1" noChangeAspect="1"/>
          </p:cNvPicPr>
          <p:nvPr>
            <p:ph idx="1"/>
          </p:nvPr>
        </p:nvPicPr>
        <p:blipFill rotWithShape="1">
          <a:blip r:embed="rId2"/>
          <a:srcRect t="4611" r="1" b="1"/>
          <a:stretch/>
        </p:blipFill>
        <p:spPr>
          <a:xfrm>
            <a:off x="108642" y="10"/>
            <a:ext cx="4637226" cy="6857990"/>
          </a:xfrm>
          <a:prstGeom prst="rect">
            <a:avLst/>
          </a:prstGeom>
        </p:spPr>
      </p:pic>
      <p:sp>
        <p:nvSpPr>
          <p:cNvPr id="9" name="Rectangle 8">
            <a:extLst>
              <a:ext uri="{FF2B5EF4-FFF2-40B4-BE49-F238E27FC236}">
                <a16:creationId xmlns:a16="http://schemas.microsoft.com/office/drawing/2014/main" xmlns="" id="{B9951BD9-0868-4CDB-ACD6-9C4209B5E4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7D459CE7-5A72-453B-878E-012003EEC9BC}"/>
              </a:ext>
            </a:extLst>
          </p:cNvPr>
          <p:cNvSpPr/>
          <p:nvPr/>
        </p:nvSpPr>
        <p:spPr>
          <a:xfrm>
            <a:off x="5400655" y="1704512"/>
            <a:ext cx="6027937" cy="2585323"/>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Founding of the State of Israel </a:t>
            </a:r>
          </a:p>
          <a:p>
            <a:pPr algn="ctr"/>
            <a:r>
              <a:rPr lang="en-US" sz="5400" b="1" dirty="0">
                <a:ln w="22225">
                  <a:solidFill>
                    <a:schemeClr val="accent2"/>
                  </a:solidFill>
                  <a:prstDash val="solid"/>
                </a:ln>
                <a:solidFill>
                  <a:schemeClr val="accent2">
                    <a:lumMod val="40000"/>
                    <a:lumOff val="60000"/>
                  </a:schemeClr>
                </a:solidFill>
              </a:rPr>
              <a:t>in 1948</a:t>
            </a:r>
          </a:p>
        </p:txBody>
      </p:sp>
    </p:spTree>
    <p:extLst>
      <p:ext uri="{BB962C8B-B14F-4D97-AF65-F5344CB8AC3E}">
        <p14:creationId xmlns:p14="http://schemas.microsoft.com/office/powerpoint/2010/main" val="28057656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document&#10;&#10;Description automatically generated">
            <a:extLst>
              <a:ext uri="{FF2B5EF4-FFF2-40B4-BE49-F238E27FC236}">
                <a16:creationId xmlns:a16="http://schemas.microsoft.com/office/drawing/2014/main" xmlns="" id="{C2E91FDB-B09D-4438-6DAB-EE20844879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6800" r="36095" b="-1"/>
          <a:stretch/>
        </p:blipFill>
        <p:spPr>
          <a:xfrm>
            <a:off x="2555441" y="75424"/>
            <a:ext cx="9669642" cy="6857990"/>
          </a:xfrm>
          <a:prstGeom prst="rect">
            <a:avLst/>
          </a:prstGeom>
        </p:spPr>
      </p:pic>
      <p:sp>
        <p:nvSpPr>
          <p:cNvPr id="26" name="Rectangle 2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561976" y="776851"/>
            <a:ext cx="9347594" cy="5176274"/>
          </a:xfrm>
        </p:spPr>
        <p:txBody>
          <a:bodyPr>
            <a:normAutofit/>
          </a:bodyPr>
          <a:lstStyle/>
          <a:p>
            <a:pPr marL="0" indent="0">
              <a:buNone/>
            </a:pPr>
            <a:r>
              <a:rPr lang="en-US" sz="2000" dirty="0"/>
              <a:t>	</a:t>
            </a:r>
          </a:p>
          <a:p>
            <a:endParaRPr lang="en-US" sz="2000" dirty="0"/>
          </a:p>
        </p:txBody>
      </p:sp>
      <p:sp>
        <p:nvSpPr>
          <p:cNvPr id="6" name="Rectangle 5">
            <a:extLst>
              <a:ext uri="{FF2B5EF4-FFF2-40B4-BE49-F238E27FC236}">
                <a16:creationId xmlns:a16="http://schemas.microsoft.com/office/drawing/2014/main" xmlns="" id="{7DB77657-5BF5-A376-A5A2-AE3F6F910E0C}"/>
              </a:ext>
            </a:extLst>
          </p:cNvPr>
          <p:cNvSpPr/>
          <p:nvPr/>
        </p:nvSpPr>
        <p:spPr>
          <a:xfrm>
            <a:off x="423604" y="776851"/>
            <a:ext cx="12225083" cy="6432530"/>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LIMITATIONS  OF ARCHAEOLOGY</a:t>
            </a:r>
            <a:endPar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Oldest does not make true</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it-IT"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II.   </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Archaeologists may reach the wrong conclusions</a:t>
            </a:r>
            <a:endParaRPr lang="it-IT"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571500" indent="-571500">
              <a:buAutoNum type="romanUcPeriod" startAt="3"/>
            </a:pP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Biblical archaeology is a new science; much remains</a:t>
            </a:r>
          </a:p>
          <a:p>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to be done</a:t>
            </a:r>
          </a:p>
          <a:p>
            <a:pPr marL="571500" indent="-571500">
              <a:buAutoNum type="romanUcPeriod" startAt="3"/>
            </a:pP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Fragmentary nature of the evidence</a:t>
            </a:r>
          </a:p>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i.	Existence</a:t>
            </a:r>
          </a:p>
          <a:p>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ii.	Surveyed </a:t>
            </a:r>
          </a:p>
          <a:p>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iii.	Excavated</a:t>
            </a:r>
          </a:p>
          <a:p>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iv.	Examined</a:t>
            </a:r>
          </a:p>
          <a:p>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v.	Published</a:t>
            </a:r>
          </a:p>
          <a:p>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4052600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document&#10;&#10;Description automatically generated">
            <a:extLst>
              <a:ext uri="{FF2B5EF4-FFF2-40B4-BE49-F238E27FC236}">
                <a16:creationId xmlns:a16="http://schemas.microsoft.com/office/drawing/2014/main" xmlns="" id="{C2E91FDB-B09D-4438-6DAB-EE20844879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6800" r="36095" b="-1"/>
          <a:stretch/>
        </p:blipFill>
        <p:spPr>
          <a:xfrm>
            <a:off x="2555441" y="75424"/>
            <a:ext cx="9669642" cy="6857990"/>
          </a:xfrm>
          <a:prstGeom prst="rect">
            <a:avLst/>
          </a:prstGeom>
        </p:spPr>
      </p:pic>
      <p:sp>
        <p:nvSpPr>
          <p:cNvPr id="26" name="Rectangle 2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561976" y="776851"/>
            <a:ext cx="9347594" cy="5176274"/>
          </a:xfrm>
        </p:spPr>
        <p:txBody>
          <a:bodyPr>
            <a:normAutofit/>
          </a:bodyPr>
          <a:lstStyle/>
          <a:p>
            <a:pPr marL="0" indent="0">
              <a:buNone/>
            </a:pPr>
            <a:r>
              <a:rPr lang="en-US" sz="2000" dirty="0"/>
              <a:t>	</a:t>
            </a:r>
          </a:p>
          <a:p>
            <a:endParaRPr lang="en-US" sz="2000" dirty="0"/>
          </a:p>
        </p:txBody>
      </p:sp>
      <p:sp>
        <p:nvSpPr>
          <p:cNvPr id="6" name="Rectangle 5">
            <a:extLst>
              <a:ext uri="{FF2B5EF4-FFF2-40B4-BE49-F238E27FC236}">
                <a16:creationId xmlns:a16="http://schemas.microsoft.com/office/drawing/2014/main" xmlns="" id="{7DB77657-5BF5-A376-A5A2-AE3F6F910E0C}"/>
              </a:ext>
            </a:extLst>
          </p:cNvPr>
          <p:cNvSpPr/>
          <p:nvPr/>
        </p:nvSpPr>
        <p:spPr>
          <a:xfrm>
            <a:off x="296855" y="969479"/>
            <a:ext cx="12225083" cy="4924425"/>
          </a:xfrm>
          <a:prstGeom prst="rect">
            <a:avLst/>
          </a:prstGeom>
          <a:noFill/>
        </p:spPr>
        <p:txBody>
          <a:bodyPr wrap="square" lIns="91440" tIns="45720" rIns="91440" bIns="45720">
            <a:spAutoFit/>
          </a:bodyPr>
          <a:lstStyle/>
          <a:p>
            <a:pPr algn="ctr"/>
            <a:endPar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571500" indent="-571500">
              <a:buAutoNum type="romanUcPeriod" startAt="5"/>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We see only incomplete data</a:t>
            </a:r>
          </a:p>
          <a:p>
            <a:pPr marL="571500" indent="-571500">
              <a:buAutoNum type="romanUcPeriod" startAt="5"/>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We all have presuppositions</a:t>
            </a:r>
          </a:p>
          <a:p>
            <a:pPr marL="571500" indent="-571500">
              <a:buAutoNum type="romanUcPeriod" startAt="5"/>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Oldest does not make true</a:t>
            </a:r>
          </a:p>
          <a:p>
            <a:pPr marL="571500" indent="-571500">
              <a:buAutoNum type="romanUcPeriod" startAt="5"/>
            </a:pP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Preconceived ideas</a:t>
            </a:r>
          </a:p>
          <a:p>
            <a:pPr marL="571500" indent="-571500">
              <a:buAutoNum type="romanUcPeriod" startAt="5"/>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Subjective and objective interpretations</a:t>
            </a:r>
          </a:p>
          <a:p>
            <a:pPr marL="571500" indent="-571500">
              <a:buAutoNum type="romanUcPeriod" startAt="5"/>
            </a:pP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Minimalist and Maximalist approaches</a:t>
            </a:r>
          </a:p>
          <a:p>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7191485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document&#10;&#10;Description automatically generated">
            <a:extLst>
              <a:ext uri="{FF2B5EF4-FFF2-40B4-BE49-F238E27FC236}">
                <a16:creationId xmlns:a16="http://schemas.microsoft.com/office/drawing/2014/main" xmlns="" id="{C2E91FDB-B09D-4438-6DAB-EE20844879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6800" r="36095" b="-1"/>
          <a:stretch/>
        </p:blipFill>
        <p:spPr>
          <a:xfrm>
            <a:off x="2600707" y="0"/>
            <a:ext cx="9669642" cy="6857990"/>
          </a:xfrm>
          <a:prstGeom prst="rect">
            <a:avLst/>
          </a:prstGeom>
        </p:spPr>
      </p:pic>
      <p:sp>
        <p:nvSpPr>
          <p:cNvPr id="26" name="Rectangle 2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425514" y="1055380"/>
            <a:ext cx="10935925" cy="5176274"/>
          </a:xfrm>
        </p:spPr>
        <p:txBody>
          <a:bodyPr>
            <a:normAutofit/>
          </a:bodyPr>
          <a:lstStyle/>
          <a:p>
            <a:pPr marL="0" indent="0">
              <a:buNone/>
            </a:pPr>
            <a:r>
              <a:rPr lang="en-US" sz="4400" dirty="0"/>
              <a:t>	</a:t>
            </a:r>
          </a:p>
          <a:p>
            <a:pPr marL="457200" indent="-457200">
              <a:buFont typeface="+mj-lt"/>
              <a:buAutoNum type="alphaLcPeriod"/>
            </a:pPr>
            <a:r>
              <a:rPr lang="en-US" sz="4400" dirty="0"/>
              <a:t> See more than what the evidence   shows</a:t>
            </a:r>
          </a:p>
          <a:p>
            <a:pPr marL="457200" indent="-457200">
              <a:buFont typeface="+mj-lt"/>
              <a:buAutoNum type="alphaLcPeriod"/>
            </a:pPr>
            <a:r>
              <a:rPr lang="en-US" sz="4400" dirty="0"/>
              <a:t>Archaeology is an exact science</a:t>
            </a:r>
          </a:p>
          <a:p>
            <a:pPr marL="457200" indent="-457200">
              <a:buFont typeface="+mj-lt"/>
              <a:buAutoNum type="alphaLcPeriod"/>
            </a:pPr>
            <a:r>
              <a:rPr lang="en-US" sz="4400" dirty="0"/>
              <a:t>Old science is bad science</a:t>
            </a:r>
          </a:p>
          <a:p>
            <a:pPr marL="457200" indent="-457200">
              <a:buFont typeface="+mj-lt"/>
              <a:buAutoNum type="alphaLcPeriod"/>
            </a:pPr>
            <a:r>
              <a:rPr lang="en-US" sz="4400" dirty="0"/>
              <a:t>The simple answer is the best answer</a:t>
            </a:r>
          </a:p>
          <a:p>
            <a:pPr marL="457200" indent="-457200">
              <a:buFont typeface="+mj-lt"/>
              <a:buAutoNum type="alphaLcPeriod"/>
            </a:pPr>
            <a:r>
              <a:rPr lang="en-US" sz="4400" dirty="0"/>
              <a:t>The fallacy of "negative proof“</a:t>
            </a:r>
          </a:p>
          <a:p>
            <a:pPr marL="457200" indent="-457200">
              <a:buFont typeface="+mj-lt"/>
              <a:buAutoNum type="alphaLcPeriod"/>
            </a:pPr>
            <a:r>
              <a:rPr lang="en-US" sz="4400" dirty="0"/>
              <a:t>There is no neutrality</a:t>
            </a:r>
          </a:p>
          <a:p>
            <a:endParaRPr lang="en-US" sz="3600" dirty="0"/>
          </a:p>
          <a:p>
            <a:endParaRPr lang="en-US" sz="2000" dirty="0"/>
          </a:p>
        </p:txBody>
      </p:sp>
      <p:sp>
        <p:nvSpPr>
          <p:cNvPr id="6" name="Rectangle 5">
            <a:extLst>
              <a:ext uri="{FF2B5EF4-FFF2-40B4-BE49-F238E27FC236}">
                <a16:creationId xmlns:a16="http://schemas.microsoft.com/office/drawing/2014/main" xmlns="" id="{7DB77657-5BF5-A376-A5A2-AE3F6F910E0C}"/>
              </a:ext>
            </a:extLst>
          </p:cNvPr>
          <p:cNvSpPr/>
          <p:nvPr/>
        </p:nvSpPr>
        <p:spPr>
          <a:xfrm>
            <a:off x="380248" y="626023"/>
            <a:ext cx="12060211" cy="707886"/>
          </a:xfrm>
          <a:prstGeom prst="rect">
            <a:avLst/>
          </a:prstGeom>
          <a:noFill/>
        </p:spPr>
        <p:txBody>
          <a:bodyPr wrap="squar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COMMON MISCONCEPTIONS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4134596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document&#10;&#10;Description automatically generated">
            <a:extLst>
              <a:ext uri="{FF2B5EF4-FFF2-40B4-BE49-F238E27FC236}">
                <a16:creationId xmlns:a16="http://schemas.microsoft.com/office/drawing/2014/main" xmlns="" id="{3AAFA442-B9B5-2646-B495-C0133F9EA29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46" r="33491"/>
          <a:stretch/>
        </p:blipFill>
        <p:spPr>
          <a:xfrm>
            <a:off x="4283902" y="10"/>
            <a:ext cx="7908098" cy="6857992"/>
          </a:xfrm>
          <a:prstGeom prst="rect">
            <a:avLst/>
          </a:prstGeom>
        </p:spPr>
      </p:pic>
      <p:sp>
        <p:nvSpPr>
          <p:cNvPr id="44" name="Rectangle 43">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E04623A7-8554-F12F-9618-83DBC05B3577}"/>
              </a:ext>
            </a:extLst>
          </p:cNvPr>
          <p:cNvSpPr/>
          <p:nvPr/>
        </p:nvSpPr>
        <p:spPr>
          <a:xfrm>
            <a:off x="2314500" y="1616759"/>
            <a:ext cx="7564763"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GENERAL INTRODUCTION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a:extLst>
              <a:ext uri="{FF2B5EF4-FFF2-40B4-BE49-F238E27FC236}">
                <a16:creationId xmlns:a16="http://schemas.microsoft.com/office/drawing/2014/main" xmlns="" id="{2F3FF88D-7213-4F92-89EB-99DD5F463345}"/>
              </a:ext>
            </a:extLst>
          </p:cNvPr>
          <p:cNvSpPr/>
          <p:nvPr/>
        </p:nvSpPr>
        <p:spPr>
          <a:xfrm>
            <a:off x="4492189" y="4526169"/>
            <a:ext cx="3207609"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LECTURE 1</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11301574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500"/>
                                        <p:tgtEl>
                                          <p:spTgt spid="9">
                                            <p:txEl>
                                              <p:pRg st="0" end="0"/>
                                            </p:txEl>
                                          </p:spTgt>
                                        </p:tgtEl>
                                      </p:cBhvr>
                                    </p:animEffect>
                                    <p:anim calcmode="lin" valueType="num">
                                      <p:cBhvr>
                                        <p:cTn id="8" dur="1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4D61444-71DD-CC5F-B275-94252EDCFCA4}"/>
              </a:ext>
            </a:extLst>
          </p:cNvPr>
          <p:cNvSpPr/>
          <p:nvPr/>
        </p:nvSpPr>
        <p:spPr>
          <a:xfrm>
            <a:off x="6378186" y="5383102"/>
            <a:ext cx="3409025" cy="417250"/>
          </a:xfrm>
          <a:prstGeom prst="rect">
            <a:avLst/>
          </a:prstGeom>
          <a:ln w="76200">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xmlns="" id="{04F6CDCA-228B-FCD4-C119-471164F01C5C}"/>
              </a:ext>
            </a:extLst>
          </p:cNvPr>
          <p:cNvSpPr/>
          <p:nvPr/>
        </p:nvSpPr>
        <p:spPr>
          <a:xfrm>
            <a:off x="6096000" y="3310262"/>
            <a:ext cx="3764132" cy="480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xmlns=""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6">
            <a:extLst>
              <a:ext uri="{FF2B5EF4-FFF2-40B4-BE49-F238E27FC236}">
                <a16:creationId xmlns:a16="http://schemas.microsoft.com/office/drawing/2014/main" xmlns=""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xmlns=""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Shape 16">
            <a:extLst>
              <a:ext uri="{FF2B5EF4-FFF2-40B4-BE49-F238E27FC236}">
                <a16:creationId xmlns:a16="http://schemas.microsoft.com/office/drawing/2014/main" xmlns=""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xmlns="" id="{07690EE7-5776-6999-47EA-6C1FAD1D5194}"/>
              </a:ext>
            </a:extLst>
          </p:cNvPr>
          <p:cNvSpPr>
            <a:spLocks noGrp="1"/>
          </p:cNvSpPr>
          <p:nvPr>
            <p:ph type="title"/>
          </p:nvPr>
        </p:nvSpPr>
        <p:spPr>
          <a:xfrm>
            <a:off x="934872" y="982272"/>
            <a:ext cx="3388419" cy="4560970"/>
          </a:xfrm>
        </p:spPr>
        <p:txBody>
          <a:bodyPr vert="horz" lIns="91440" tIns="45720" rIns="91440" bIns="45720" rtlCol="0" anchor="ctr">
            <a:normAutofit/>
          </a:bodyPr>
          <a:lstStyle/>
          <a:p>
            <a:r>
              <a:rPr lang="en-US" sz="4000" b="1" kern="1200" cap="none" spc="0" dirty="0">
                <a:ln w="13462">
                  <a:solidFill>
                    <a:schemeClr val="bg1"/>
                  </a:solidFill>
                  <a:prstDash val="solid"/>
                </a:ln>
                <a:solidFill>
                  <a:srgbClr val="FFFFFF"/>
                </a:solidFill>
                <a:effectLst>
                  <a:outerShdw dist="38100" dir="2700000" algn="bl" rotWithShape="0">
                    <a:schemeClr val="accent5"/>
                  </a:outerShdw>
                </a:effectLst>
                <a:latin typeface="+mj-lt"/>
                <a:ea typeface="+mj-ea"/>
                <a:cs typeface="+mj-cs"/>
              </a:rPr>
              <a:t>BASIC PREMISE</a:t>
            </a:r>
          </a:p>
        </p:txBody>
      </p:sp>
      <p:sp>
        <p:nvSpPr>
          <p:cNvPr id="19" name="Rectangle 8">
            <a:extLst>
              <a:ext uri="{FF2B5EF4-FFF2-40B4-BE49-F238E27FC236}">
                <a16:creationId xmlns:a16="http://schemas.microsoft.com/office/drawing/2014/main" xmlns=""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xmlns="" id="{538DC462-38E5-25E3-8318-28D4F60B19E8}"/>
              </a:ext>
            </a:extLst>
          </p:cNvPr>
          <p:cNvSpPr>
            <a:spLocks noGrp="1"/>
          </p:cNvSpPr>
          <p:nvPr>
            <p:ph idx="1"/>
          </p:nvPr>
        </p:nvSpPr>
        <p:spPr>
          <a:xfrm>
            <a:off x="5033094" y="1540438"/>
            <a:ext cx="6392973" cy="4500655"/>
          </a:xfrm>
        </p:spPr>
        <p:txBody>
          <a:bodyPr vert="horz" lIns="91440" tIns="45720" rIns="91440" bIns="45720" rtlCol="0" anchor="ctr">
            <a:normAutofit/>
          </a:bodyPr>
          <a:lstStyle/>
          <a:p>
            <a:pPr marL="0" indent="0">
              <a:buNone/>
            </a:pPr>
            <a:r>
              <a:rPr lang="en-US" sz="2400" b="1" dirty="0">
                <a:ln w="6350">
                  <a:noFill/>
                </a:ln>
                <a:solidFill>
                  <a:srgbClr val="FEFFFF"/>
                </a:solidFill>
                <a:effectLst>
                  <a:outerShdw blurRad="114300" dist="101600" dir="2700000" algn="tl" rotWithShape="0">
                    <a:srgbClr val="000000">
                      <a:alpha val="40000"/>
                    </a:srgbClr>
                  </a:outerShdw>
                </a:effectLst>
              </a:rPr>
              <a:t>WE </a:t>
            </a:r>
            <a:r>
              <a:rPr kumimoji="0" lang="en-US" sz="2400" b="1" i="0" u="none" strike="noStrike" cap="none" spc="0" normalizeH="0" baseline="0" noProof="0" dirty="0">
                <a:ln w="6350">
                  <a:noFill/>
                </a:ln>
                <a:solidFill>
                  <a:srgbClr val="FEFFFF"/>
                </a:solidFill>
                <a:effectLst>
                  <a:outerShdw blurRad="114300" dist="101600" dir="2700000" algn="tl" rotWithShape="0">
                    <a:srgbClr val="000000">
                      <a:alpha val="40000"/>
                    </a:srgbClr>
                  </a:outerShdw>
                </a:effectLst>
                <a:uLnTx/>
                <a:uFillTx/>
              </a:rPr>
              <a:t>BELIEVE in the verbal, plenary </a:t>
            </a:r>
            <a:r>
              <a:rPr kumimoji="0" lang="en-US" sz="2400" b="1" i="0" strike="noStrike" cap="none" spc="0" normalizeH="0" baseline="0" noProof="0" dirty="0">
                <a:ln w="6350">
                  <a:noFill/>
                </a:ln>
                <a:solidFill>
                  <a:srgbClr val="FEFFFF"/>
                </a:solidFill>
                <a:effectLst>
                  <a:outerShdw blurRad="114300" dist="101600" dir="2700000" algn="tl" rotWithShape="0">
                    <a:srgbClr val="000000">
                      <a:alpha val="40000"/>
                    </a:srgbClr>
                  </a:outerShdw>
                </a:effectLst>
                <a:uLnTx/>
                <a:uFillTx/>
              </a:rPr>
              <a:t>inspiration </a:t>
            </a:r>
            <a:r>
              <a:rPr kumimoji="0" lang="en-US" sz="2400" b="1" i="0" u="none" strike="noStrike" cap="none" spc="0" normalizeH="0" baseline="0" noProof="0" dirty="0">
                <a:ln w="6350">
                  <a:noFill/>
                </a:ln>
                <a:solidFill>
                  <a:srgbClr val="FEFFFF"/>
                </a:solidFill>
                <a:effectLst>
                  <a:outerShdw blurRad="114300" dist="101600" dir="2700000" algn="tl" rotWithShape="0">
                    <a:srgbClr val="000000">
                      <a:alpha val="40000"/>
                    </a:srgbClr>
                  </a:outerShdw>
                </a:effectLst>
                <a:uLnTx/>
                <a:uFillTx/>
              </a:rPr>
              <a:t>of the Bible, which is, therefore, inerrant and infallible </a:t>
            </a:r>
            <a:r>
              <a:rPr kumimoji="0" lang="en-US" sz="2400" b="1" i="0" strike="noStrike" cap="none" spc="0" normalizeH="0" baseline="0" noProof="0" dirty="0">
                <a:ln w="6350">
                  <a:noFill/>
                </a:ln>
                <a:solidFill>
                  <a:srgbClr val="FEFFFF"/>
                </a:solidFill>
                <a:effectLst>
                  <a:outerShdw blurRad="114300" dist="101600" dir="2700000" algn="tl" rotWithShape="0">
                    <a:srgbClr val="000000">
                      <a:alpha val="40000"/>
                    </a:srgbClr>
                  </a:outerShdw>
                </a:effectLst>
                <a:uLnTx/>
                <a:uFillTx/>
              </a:rPr>
              <a:t>in the original autographs. </a:t>
            </a:r>
          </a:p>
          <a:p>
            <a:pPr marL="0" indent="0">
              <a:buNone/>
            </a:pPr>
            <a:endParaRPr lang="en-US" sz="2400" b="1" dirty="0">
              <a:ln w="6350">
                <a:noFill/>
              </a:ln>
              <a:solidFill>
                <a:srgbClr val="FEFFFF"/>
              </a:solidFill>
              <a:effectLst>
                <a:outerShdw blurRad="114300" dist="101600" dir="2700000" algn="tl" rotWithShape="0">
                  <a:srgbClr val="000000">
                    <a:alpha val="40000"/>
                  </a:srgbClr>
                </a:outerShdw>
              </a:effectLst>
            </a:endParaRPr>
          </a:p>
          <a:p>
            <a:pPr marL="0" indent="0">
              <a:buNone/>
            </a:pPr>
            <a:r>
              <a:rPr kumimoji="0" lang="en-US" sz="2400" b="1" i="0" u="none" strike="noStrike" cap="none" spc="0" normalizeH="0" baseline="0" noProof="0" dirty="0">
                <a:ln w="6350">
                  <a:noFill/>
                </a:ln>
                <a:solidFill>
                  <a:srgbClr val="FEFFFF"/>
                </a:solidFill>
                <a:effectLst>
                  <a:outerShdw blurRad="114300" dist="101600" dir="2700000" algn="tl" rotWithShape="0">
                    <a:srgbClr val="000000">
                      <a:alpha val="40000"/>
                    </a:srgbClr>
                  </a:outerShdw>
                </a:effectLst>
                <a:uLnTx/>
                <a:uFillTx/>
              </a:rPr>
              <a:t> (Ps 107:11; 119:160: Mark 7:6-13; John 10:35; 2 Tim. 3:16-17; Heb 1:1-3; 2 Peter 1:20-21)</a:t>
            </a:r>
            <a:endParaRPr lang="en-US" sz="2400" dirty="0">
              <a:solidFill>
                <a:srgbClr val="FEFFFF"/>
              </a:solidFill>
            </a:endParaRPr>
          </a:p>
        </p:txBody>
      </p:sp>
      <p:sp>
        <p:nvSpPr>
          <p:cNvPr id="10" name="Rectangle 9">
            <a:extLst>
              <a:ext uri="{FF2B5EF4-FFF2-40B4-BE49-F238E27FC236}">
                <a16:creationId xmlns:a16="http://schemas.microsoft.com/office/drawing/2014/main" xmlns="" id="{45898FD5-2143-E770-E50D-2D7B22739B37}"/>
              </a:ext>
            </a:extLst>
          </p:cNvPr>
          <p:cNvSpPr/>
          <p:nvPr/>
        </p:nvSpPr>
        <p:spPr>
          <a:xfrm>
            <a:off x="6227795" y="3364176"/>
            <a:ext cx="3559416" cy="292847"/>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38650353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750"/>
                            </p:stCondLst>
                            <p:childTnLst>
                              <p:par>
                                <p:cTn id="18" presetID="1" presetClass="entr" presetSubtype="0" fill="hold" grpId="1"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1" uiExpand="1" build="p"/>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document&#10;&#10;Description automatically generated">
            <a:extLst>
              <a:ext uri="{FF2B5EF4-FFF2-40B4-BE49-F238E27FC236}">
                <a16:creationId xmlns:a16="http://schemas.microsoft.com/office/drawing/2014/main" xmlns="" id="{C2E91FDB-B09D-4438-6DAB-EE20844879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6800" r="36095" b="-1"/>
          <a:stretch/>
        </p:blipFill>
        <p:spPr>
          <a:xfrm>
            <a:off x="4068352" y="-320501"/>
            <a:ext cx="9669642" cy="6857990"/>
          </a:xfrm>
          <a:prstGeom prst="rect">
            <a:avLst/>
          </a:prstGeom>
        </p:spPr>
      </p:pic>
      <p:sp>
        <p:nvSpPr>
          <p:cNvPr id="26" name="Rectangle 2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561976" y="776851"/>
            <a:ext cx="9347594" cy="5176274"/>
          </a:xfrm>
        </p:spPr>
        <p:txBody>
          <a:bodyPr>
            <a:normAutofit/>
          </a:bodyPr>
          <a:lstStyle/>
          <a:p>
            <a:pPr marL="0" indent="0">
              <a:buNone/>
            </a:pPr>
            <a:r>
              <a:rPr lang="en-US" sz="2000" dirty="0"/>
              <a:t>	</a:t>
            </a:r>
          </a:p>
          <a:p>
            <a:endParaRPr lang="en-US" sz="2000" dirty="0"/>
          </a:p>
        </p:txBody>
      </p:sp>
      <p:sp>
        <p:nvSpPr>
          <p:cNvPr id="6" name="Rectangle 5">
            <a:extLst>
              <a:ext uri="{FF2B5EF4-FFF2-40B4-BE49-F238E27FC236}">
                <a16:creationId xmlns:a16="http://schemas.microsoft.com/office/drawing/2014/main" xmlns="" id="{7DB77657-5BF5-A376-A5A2-AE3F6F910E0C}"/>
              </a:ext>
            </a:extLst>
          </p:cNvPr>
          <p:cNvSpPr/>
          <p:nvPr/>
        </p:nvSpPr>
        <p:spPr>
          <a:xfrm>
            <a:off x="1214253" y="1281289"/>
            <a:ext cx="11285690" cy="4832092"/>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need for this study</a:t>
            </a:r>
          </a:p>
          <a:p>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571500" indent="-571500">
              <a:buFont typeface="Arial" panose="020B0604020202020204" pitchFamily="34" charset="0"/>
              <a:buChar char="•"/>
            </a:pP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purpose of this course</a:t>
            </a:r>
          </a:p>
          <a:p>
            <a:pPr marL="571500" indent="-571500">
              <a:buFont typeface="Arial" panose="020B0604020202020204" pitchFamily="34" charset="0"/>
              <a:buChar char="•"/>
            </a:pP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571500" indent="-571500">
              <a:buFont typeface="Arial" panose="020B0604020202020204" pitchFamily="34" charset="0"/>
              <a:buChar char="•"/>
            </a:pP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This study will be based on the following assumptions:</a:t>
            </a:r>
          </a:p>
          <a:p>
            <a:pPr marL="0" indent="0">
              <a:buNone/>
            </a:pP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36535782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document&#10;&#10;Description automatically generated">
            <a:extLst>
              <a:ext uri="{FF2B5EF4-FFF2-40B4-BE49-F238E27FC236}">
                <a16:creationId xmlns:a16="http://schemas.microsoft.com/office/drawing/2014/main" xmlns="" id="{C2E91FDB-B09D-4438-6DAB-EE20844879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6800" r="36095" b="-1"/>
          <a:stretch/>
        </p:blipFill>
        <p:spPr>
          <a:xfrm>
            <a:off x="2709412" y="10"/>
            <a:ext cx="9669642" cy="6857990"/>
          </a:xfrm>
          <a:prstGeom prst="rect">
            <a:avLst/>
          </a:prstGeom>
        </p:spPr>
      </p:pic>
      <p:sp>
        <p:nvSpPr>
          <p:cNvPr id="26" name="Rectangle 2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561976" y="776851"/>
            <a:ext cx="9347594" cy="5176274"/>
          </a:xfrm>
        </p:spPr>
        <p:txBody>
          <a:bodyPr>
            <a:normAutofit/>
          </a:bodyPr>
          <a:lstStyle/>
          <a:p>
            <a:pPr marL="0" indent="0">
              <a:buNone/>
            </a:pPr>
            <a:r>
              <a:rPr lang="en-US" sz="2000" dirty="0"/>
              <a:t>	</a:t>
            </a:r>
          </a:p>
          <a:p>
            <a:endParaRPr lang="en-US" sz="2000" dirty="0"/>
          </a:p>
        </p:txBody>
      </p:sp>
      <p:sp>
        <p:nvSpPr>
          <p:cNvPr id="6" name="Rectangle 5">
            <a:extLst>
              <a:ext uri="{FF2B5EF4-FFF2-40B4-BE49-F238E27FC236}">
                <a16:creationId xmlns:a16="http://schemas.microsoft.com/office/drawing/2014/main" xmlns="" id="{7DB77657-5BF5-A376-A5A2-AE3F6F910E0C}"/>
              </a:ext>
            </a:extLst>
          </p:cNvPr>
          <p:cNvSpPr/>
          <p:nvPr/>
        </p:nvSpPr>
        <p:spPr>
          <a:xfrm>
            <a:off x="906310" y="671681"/>
            <a:ext cx="11285690" cy="6186309"/>
          </a:xfrm>
          <a:prstGeom prst="rect">
            <a:avLst/>
          </a:prstGeom>
          <a:noFill/>
        </p:spPr>
        <p:txBody>
          <a:bodyPr wrap="square" lIns="91440" tIns="45720" rIns="91440" bIns="45720">
            <a:spAutoFit/>
          </a:bodyPr>
          <a:lstStyle/>
          <a:p>
            <a:pPr marL="857250" indent="-857250">
              <a:buFont typeface="+mj-lt"/>
              <a:buAutoNum type="romanUcPeriod"/>
            </a:pP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History is reliable</a:t>
            </a:r>
          </a:p>
          <a:p>
            <a:pPr marL="857250" indent="-857250">
              <a:buFont typeface="+mj-lt"/>
              <a:buAutoNum type="romanUcPeriod"/>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Archaeology does not prove the veracity of a biblical text or historical event</a:t>
            </a:r>
          </a:p>
          <a:p>
            <a:pPr marL="857250" indent="-857250">
              <a:buFont typeface="+mj-lt"/>
              <a:buAutoNum type="romanUcPeriod"/>
            </a:pP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Archaeological findings are “Circumstantial pieces of evidence”</a:t>
            </a:r>
          </a:p>
          <a:p>
            <a:pPr marL="857250" indent="-857250">
              <a:buFont typeface="+mj-lt"/>
              <a:buAutoNum type="romanUcPeriod"/>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Selected scope</a:t>
            </a:r>
          </a:p>
          <a:p>
            <a:pPr marL="857250" indent="-857250">
              <a:buFont typeface="+mj-lt"/>
              <a:buAutoNum type="romanUcPeriod"/>
            </a:pP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Diverse audience</a:t>
            </a:r>
          </a:p>
          <a:p>
            <a:pPr marL="857250" indent="-857250">
              <a:buFont typeface="+mj-lt"/>
              <a:buAutoNum type="romanUcPeriod"/>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Limited to biblical lands and peoples</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0" indent="0">
              <a:buNone/>
            </a:pP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06888902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document&#10;&#10;Description automatically generated">
            <a:extLst>
              <a:ext uri="{FF2B5EF4-FFF2-40B4-BE49-F238E27FC236}">
                <a16:creationId xmlns:a16="http://schemas.microsoft.com/office/drawing/2014/main" xmlns="" id="{C2E91FDB-B09D-4438-6DAB-EE20844879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6800" r="36095" b="-1"/>
          <a:stretch/>
        </p:blipFill>
        <p:spPr>
          <a:xfrm>
            <a:off x="2709412" y="10"/>
            <a:ext cx="9669642" cy="6857990"/>
          </a:xfrm>
          <a:prstGeom prst="rect">
            <a:avLst/>
          </a:prstGeom>
        </p:spPr>
      </p:pic>
      <p:sp>
        <p:nvSpPr>
          <p:cNvPr id="26" name="Rectangle 2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561976" y="776851"/>
            <a:ext cx="9347594" cy="5176274"/>
          </a:xfrm>
        </p:spPr>
        <p:txBody>
          <a:bodyPr>
            <a:normAutofit/>
          </a:bodyPr>
          <a:lstStyle/>
          <a:p>
            <a:pPr marL="0" indent="0">
              <a:buNone/>
            </a:pPr>
            <a:r>
              <a:rPr lang="en-US" sz="2000" dirty="0"/>
              <a:t>	</a:t>
            </a:r>
          </a:p>
          <a:p>
            <a:endParaRPr lang="en-US" sz="2000" dirty="0"/>
          </a:p>
        </p:txBody>
      </p:sp>
      <p:sp>
        <p:nvSpPr>
          <p:cNvPr id="6" name="Rectangle 5">
            <a:extLst>
              <a:ext uri="{FF2B5EF4-FFF2-40B4-BE49-F238E27FC236}">
                <a16:creationId xmlns:a16="http://schemas.microsoft.com/office/drawing/2014/main" xmlns="" id="{7DB77657-5BF5-A376-A5A2-AE3F6F910E0C}"/>
              </a:ext>
            </a:extLst>
          </p:cNvPr>
          <p:cNvSpPr/>
          <p:nvPr/>
        </p:nvSpPr>
        <p:spPr>
          <a:xfrm>
            <a:off x="906310" y="671681"/>
            <a:ext cx="11285690" cy="5878532"/>
          </a:xfrm>
          <a:prstGeom prst="rect">
            <a:avLst/>
          </a:prstGeom>
          <a:noFill/>
        </p:spPr>
        <p:txBody>
          <a:bodyPr wrap="square" lIns="91440" tIns="45720" rIns="91440" bIns="45720">
            <a:spAutoFit/>
          </a:bodyPr>
          <a:lstStyle/>
          <a:p>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DEFINITION OF BIBLICAL ARCHAEOLOGY</a:t>
            </a:r>
          </a:p>
          <a:p>
            <a:pPr marL="0" indent="0">
              <a:buNone/>
            </a:pP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0" indent="0">
              <a:buNone/>
            </a:pPr>
            <a:r>
              <a:rPr lang="en-US"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The science of archaeology (from Greek </a:t>
            </a:r>
            <a:r>
              <a:rPr lang="el-GR"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ἀρχαιολογία, </a:t>
            </a:r>
            <a:r>
              <a:rPr lang="en-US" sz="2400" b="1" i="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archaiologia</a:t>
            </a:r>
            <a:r>
              <a:rPr lang="en-US"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 from </a:t>
            </a:r>
            <a:r>
              <a:rPr lang="el-GR"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cs typeface="Aharoni" panose="02010803020104030203" pitchFamily="2" charset="-79"/>
              </a:rPr>
              <a:t>ἀρχαῖος</a:t>
            </a:r>
            <a:r>
              <a:rPr lang="el-GR"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 </a:t>
            </a:r>
            <a:r>
              <a:rPr lang="en-US" sz="2400" b="1" i="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arkhaios</a:t>
            </a:r>
            <a:r>
              <a:rPr lang="en-US"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 "ancient" and -</a:t>
            </a:r>
            <a:r>
              <a:rPr lang="el-GR"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λογία, -</a:t>
            </a:r>
            <a:r>
              <a:rPr lang="en-US" sz="2400" b="1" i="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logia</a:t>
            </a:r>
            <a:r>
              <a:rPr lang="en-US"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 "-</a:t>
            </a:r>
          </a:p>
          <a:p>
            <a:pPr marL="0" indent="0">
              <a:buNone/>
            </a:pPr>
            <a:endParaRPr lang="en-US" sz="2400" b="1" dirty="0">
              <a:ln w="13462">
                <a:solidFill>
                  <a:schemeClr val="bg1"/>
                </a:solidFill>
                <a:prstDash val="solid"/>
              </a:ln>
              <a:effectLst>
                <a:outerShdw dist="38100" dir="2700000" algn="bl" rotWithShape="0">
                  <a:schemeClr val="accent5"/>
                </a:outerShdw>
              </a:effectLst>
              <a:latin typeface="Amasis MT Pro Black" panose="02040A04050005020304" pitchFamily="18" charset="0"/>
            </a:endParaRPr>
          </a:p>
          <a:p>
            <a:pPr marL="0" indent="0">
              <a:buNone/>
            </a:pPr>
            <a:r>
              <a:rPr lang="en-US"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Archaeology is the study of human activity through the recovery and analysis of material culture. Archaeology is often considered a branch of socio-cultural anthropology, but archaeologists also draw from biological, geological, and environmental systems through their study of the past. The archaeological record consists of artifacts, architecture, biofacts or ecofacts and cultural landscapes</a:t>
            </a:r>
          </a:p>
          <a:p>
            <a:pPr marL="0" indent="0">
              <a:buNone/>
            </a:pPr>
            <a:endParaRPr lang="en-US" sz="2400" b="1" dirty="0">
              <a:ln w="13462">
                <a:solidFill>
                  <a:schemeClr val="bg1"/>
                </a:solidFill>
                <a:prstDash val="solid"/>
              </a:ln>
              <a:effectLst>
                <a:outerShdw dist="38100" dir="2700000" algn="bl" rotWithShape="0">
                  <a:schemeClr val="accent5"/>
                </a:outerShdw>
              </a:effectLst>
              <a:latin typeface="Amasis MT Pro Black" panose="02040A04050005020304" pitchFamily="18" charset="0"/>
            </a:endParaRPr>
          </a:p>
          <a:p>
            <a:pPr marL="0" indent="0">
              <a:buNone/>
            </a:pPr>
            <a:r>
              <a:rPr lang="en-US" sz="2400" b="1" cap="none" spc="0" dirty="0">
                <a:ln w="13462">
                  <a:solidFill>
                    <a:schemeClr val="bg1"/>
                  </a:solidFill>
                  <a:prstDash val="solid"/>
                </a:ln>
                <a:effectLst>
                  <a:outerShdw dist="38100" dir="2700000" algn="bl" rotWithShape="0">
                    <a:schemeClr val="accent5"/>
                  </a:outerShdw>
                </a:effectLst>
                <a:latin typeface="Amasis MT Pro Black" panose="02040A04050005020304" pitchFamily="18" charset="0"/>
              </a:rPr>
              <a:t>Biblical archaeology focuses on biblical lands and peoples</a:t>
            </a:r>
          </a:p>
          <a:p>
            <a:pPr marL="0" indent="0">
              <a:buNone/>
            </a:pP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58803354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document&#10;&#10;Description automatically generated">
            <a:extLst>
              <a:ext uri="{FF2B5EF4-FFF2-40B4-BE49-F238E27FC236}">
                <a16:creationId xmlns:a16="http://schemas.microsoft.com/office/drawing/2014/main" xmlns="" id="{C2E91FDB-B09D-4438-6DAB-EE20844879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6800" r="36095" b="-1"/>
          <a:stretch/>
        </p:blipFill>
        <p:spPr>
          <a:xfrm>
            <a:off x="2709412" y="10"/>
            <a:ext cx="9669642" cy="6857990"/>
          </a:xfrm>
          <a:prstGeom prst="rect">
            <a:avLst/>
          </a:prstGeom>
        </p:spPr>
      </p:pic>
      <p:sp>
        <p:nvSpPr>
          <p:cNvPr id="26" name="Rectangle 2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561976" y="776851"/>
            <a:ext cx="9347594" cy="5176274"/>
          </a:xfrm>
        </p:spPr>
        <p:txBody>
          <a:bodyPr>
            <a:normAutofit/>
          </a:bodyPr>
          <a:lstStyle/>
          <a:p>
            <a:pPr marL="0" indent="0">
              <a:buNone/>
            </a:pPr>
            <a:r>
              <a:rPr lang="en-US" sz="2000" dirty="0"/>
              <a:t>	</a:t>
            </a:r>
          </a:p>
          <a:p>
            <a:endParaRPr lang="en-US" sz="2000" dirty="0"/>
          </a:p>
        </p:txBody>
      </p:sp>
      <p:sp>
        <p:nvSpPr>
          <p:cNvPr id="6" name="Rectangle 5">
            <a:extLst>
              <a:ext uri="{FF2B5EF4-FFF2-40B4-BE49-F238E27FC236}">
                <a16:creationId xmlns:a16="http://schemas.microsoft.com/office/drawing/2014/main" xmlns="" id="{7DB77657-5BF5-A376-A5A2-AE3F6F910E0C}"/>
              </a:ext>
            </a:extLst>
          </p:cNvPr>
          <p:cNvSpPr/>
          <p:nvPr/>
        </p:nvSpPr>
        <p:spPr>
          <a:xfrm>
            <a:off x="906310" y="671681"/>
            <a:ext cx="11285690" cy="5324535"/>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DIFFERENT APPROACHES TO THE STUDY OF </a:t>
            </a:r>
          </a:p>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BIBLICAL ARCHAEOLOGY</a:t>
            </a:r>
          </a:p>
          <a:p>
            <a:pPr marL="0" indent="0">
              <a:buNone/>
            </a:pP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0" indent="0">
              <a:buNone/>
            </a:pP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Old Testament Archeology studies archaeological sites, historical records, and artifacts</a:t>
            </a:r>
          </a:p>
          <a:p>
            <a:pPr marL="0" indent="0">
              <a:buNone/>
            </a:pPr>
            <a:endPar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0" indent="0">
              <a:buNone/>
            </a:pP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New Testament Archaeology deals primarily with the original writings, transmission, and translation of the texts that form the New Testament canon.</a:t>
            </a:r>
          </a:p>
        </p:txBody>
      </p:sp>
    </p:spTree>
    <p:extLst>
      <p:ext uri="{BB962C8B-B14F-4D97-AF65-F5344CB8AC3E}">
        <p14:creationId xmlns:p14="http://schemas.microsoft.com/office/powerpoint/2010/main" val="138917198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document&#10;&#10;Description automatically generated">
            <a:extLst>
              <a:ext uri="{FF2B5EF4-FFF2-40B4-BE49-F238E27FC236}">
                <a16:creationId xmlns:a16="http://schemas.microsoft.com/office/drawing/2014/main" xmlns="" id="{C2E91FDB-B09D-4438-6DAB-EE20844879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6800" r="36095" b="-1"/>
          <a:stretch/>
        </p:blipFill>
        <p:spPr>
          <a:xfrm>
            <a:off x="2555441" y="75424"/>
            <a:ext cx="9669642" cy="6857990"/>
          </a:xfrm>
          <a:prstGeom prst="rect">
            <a:avLst/>
          </a:prstGeom>
        </p:spPr>
      </p:pic>
      <p:sp>
        <p:nvSpPr>
          <p:cNvPr id="26" name="Rectangle 2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561976" y="776851"/>
            <a:ext cx="9347594" cy="5176274"/>
          </a:xfrm>
        </p:spPr>
        <p:txBody>
          <a:bodyPr>
            <a:normAutofit/>
          </a:bodyPr>
          <a:lstStyle/>
          <a:p>
            <a:pPr marL="0" indent="0">
              <a:buNone/>
            </a:pPr>
            <a:r>
              <a:rPr lang="en-US" sz="2000" dirty="0"/>
              <a:t>	</a:t>
            </a:r>
          </a:p>
          <a:p>
            <a:endParaRPr lang="en-US" sz="2000" dirty="0"/>
          </a:p>
        </p:txBody>
      </p:sp>
      <p:sp>
        <p:nvSpPr>
          <p:cNvPr id="6" name="Rectangle 5">
            <a:extLst>
              <a:ext uri="{FF2B5EF4-FFF2-40B4-BE49-F238E27FC236}">
                <a16:creationId xmlns:a16="http://schemas.microsoft.com/office/drawing/2014/main" xmlns="" id="{7DB77657-5BF5-A376-A5A2-AE3F6F910E0C}"/>
              </a:ext>
            </a:extLst>
          </p:cNvPr>
          <p:cNvSpPr/>
          <p:nvPr/>
        </p:nvSpPr>
        <p:spPr>
          <a:xfrm>
            <a:off x="296855" y="969479"/>
            <a:ext cx="12225083" cy="4924425"/>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EARLY ARCHAEOLOGISTS</a:t>
            </a:r>
            <a:endPar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a:t>
            </a: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Roque Joaquin de Alcubierre (Spanish) 1738 in Herculaneum</a:t>
            </a:r>
          </a:p>
          <a:p>
            <a:r>
              <a:rPr lang="it-IT"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II.	Mercello di Venuti (Italian) 1748 in Pompeii</a:t>
            </a:r>
          </a:p>
          <a:p>
            <a:pPr marL="571500" indent="-571500">
              <a:buAutoNum type="romanUcPeriod" startAt="3"/>
            </a:pP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Lucas Holstenius and Karl Jakob Weber (Germans) supervised </a:t>
            </a:r>
          </a:p>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excavations using scientific methods from 1750 to 1765</a:t>
            </a:r>
          </a:p>
          <a:p>
            <a:pPr marL="571500" indent="-571500">
              <a:buAutoNum type="romanUcPeriod" startAt="4"/>
            </a:pP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The British established the Society for Antiquities in 1753, </a:t>
            </a:r>
          </a:p>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followed by the 	British Museum in 1753-1759</a:t>
            </a:r>
          </a:p>
          <a:p>
            <a:pPr marL="571500" indent="-571500">
              <a:buAutoNum type="romanUcPeriod" startAt="5"/>
            </a:pP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In 1793 the Louvre Museum was founded in Paris</a:t>
            </a:r>
          </a:p>
          <a:p>
            <a:pPr marL="571500" indent="-571500">
              <a:buAutoNum type="romanUcPeriod" startAt="5"/>
            </a:pP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Political motivations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99896686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document&#10;&#10;Description automatically generated">
            <a:extLst>
              <a:ext uri="{FF2B5EF4-FFF2-40B4-BE49-F238E27FC236}">
                <a16:creationId xmlns:a16="http://schemas.microsoft.com/office/drawing/2014/main" xmlns="" id="{C2E91FDB-B09D-4438-6DAB-EE20844879A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6800" r="36095" b="-1"/>
          <a:stretch/>
        </p:blipFill>
        <p:spPr>
          <a:xfrm>
            <a:off x="3081286" y="136045"/>
            <a:ext cx="9669642" cy="6857990"/>
          </a:xfrm>
          <a:prstGeom prst="rect">
            <a:avLst/>
          </a:prstGeom>
        </p:spPr>
      </p:pic>
      <p:sp>
        <p:nvSpPr>
          <p:cNvPr id="26" name="Rectangle 2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xmlns="" id="{40E25EF2-DBD5-814D-755A-91587C94473B}"/>
              </a:ext>
            </a:extLst>
          </p:cNvPr>
          <p:cNvSpPr>
            <a:spLocks noGrp="1"/>
          </p:cNvSpPr>
          <p:nvPr>
            <p:ph idx="1"/>
          </p:nvPr>
        </p:nvSpPr>
        <p:spPr>
          <a:xfrm>
            <a:off x="561976" y="1953796"/>
            <a:ext cx="9347594" cy="5176274"/>
          </a:xfrm>
        </p:spPr>
        <p:txBody>
          <a:bodyPr>
            <a:normAutofit/>
          </a:bodyPr>
          <a:lstStyle/>
          <a:p>
            <a:pPr marL="0" indent="0">
              <a:buNone/>
            </a:pPr>
            <a:r>
              <a:rPr lang="en-US" sz="2000" dirty="0"/>
              <a:t>	</a:t>
            </a:r>
          </a:p>
          <a:p>
            <a:endParaRPr lang="en-US" sz="2000" dirty="0"/>
          </a:p>
        </p:txBody>
      </p:sp>
      <p:sp>
        <p:nvSpPr>
          <p:cNvPr id="6" name="Rectangle 5">
            <a:extLst>
              <a:ext uri="{FF2B5EF4-FFF2-40B4-BE49-F238E27FC236}">
                <a16:creationId xmlns:a16="http://schemas.microsoft.com/office/drawing/2014/main" xmlns="" id="{7DB77657-5BF5-A376-A5A2-AE3F6F910E0C}"/>
              </a:ext>
            </a:extLst>
          </p:cNvPr>
          <p:cNvSpPr/>
          <p:nvPr/>
        </p:nvSpPr>
        <p:spPr>
          <a:xfrm>
            <a:off x="109303" y="2739221"/>
            <a:ext cx="12225083"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PIVOTAL MOMENTS IN ARCHAEOLOGY</a:t>
            </a:r>
          </a:p>
        </p:txBody>
      </p:sp>
    </p:spTree>
    <p:extLst>
      <p:ext uri="{BB962C8B-B14F-4D97-AF65-F5344CB8AC3E}">
        <p14:creationId xmlns:p14="http://schemas.microsoft.com/office/powerpoint/2010/main" val="262860424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379</Words>
  <Application>Microsoft Office PowerPoint</Application>
  <PresentationFormat>Custom</PresentationFormat>
  <Paragraphs>99</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BASIC PREMISE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Dead Sea Scrolls 1946-1947</vt:lpstr>
      <vt:lpstr>MODERN METHODS OF ARCHAEOLOGICAL RESEARCH </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Sedaca</dc:creator>
  <cp:lastModifiedBy>David</cp:lastModifiedBy>
  <cp:revision>24</cp:revision>
  <dcterms:created xsi:type="dcterms:W3CDTF">2022-05-11T09:20:57Z</dcterms:created>
  <dcterms:modified xsi:type="dcterms:W3CDTF">2022-05-16T21:38:45Z</dcterms:modified>
</cp:coreProperties>
</file>